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4"/>
  </p:notesMasterIdLst>
  <p:handoutMasterIdLst>
    <p:handoutMasterId r:id="rId35"/>
  </p:handoutMasterIdLst>
  <p:sldIdLst>
    <p:sldId id="257" r:id="rId6"/>
    <p:sldId id="258" r:id="rId7"/>
    <p:sldId id="260" r:id="rId8"/>
    <p:sldId id="259" r:id="rId9"/>
    <p:sldId id="266" r:id="rId10"/>
    <p:sldId id="261" r:id="rId11"/>
    <p:sldId id="262" r:id="rId12"/>
    <p:sldId id="263" r:id="rId13"/>
    <p:sldId id="267" r:id="rId14"/>
    <p:sldId id="268" r:id="rId15"/>
    <p:sldId id="270" r:id="rId16"/>
    <p:sldId id="273" r:id="rId17"/>
    <p:sldId id="269" r:id="rId18"/>
    <p:sldId id="271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81" r:id="rId27"/>
    <p:sldId id="283" r:id="rId28"/>
    <p:sldId id="284" r:id="rId29"/>
    <p:sldId id="285" r:id="rId30"/>
    <p:sldId id="286" r:id="rId31"/>
    <p:sldId id="282" r:id="rId32"/>
    <p:sldId id="287" r:id="rId33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veychukT" initials="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E0"/>
    <a:srgbClr val="17A7E2"/>
    <a:srgbClr val="008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721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-1614" y="-78"/>
      </p:cViewPr>
      <p:guideLst>
        <p:guide orient="horz" pos="4168"/>
        <p:guide orient="horz" pos="4076"/>
        <p:guide orient="horz" pos="162"/>
        <p:guide orient="horz" pos="558"/>
        <p:guide orient="horz" pos="2160"/>
        <p:guide orient="horz" pos="286"/>
        <p:guide pos="4811"/>
        <p:guide pos="5587"/>
        <p:guide pos="588"/>
        <p:guide pos="2880"/>
        <p:guide pos="1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-6528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F5068-3817-584A-A490-F409B0C739AE}" type="datetimeFigureOut">
              <a:rPr lang="de-DE" smtClean="0"/>
              <a:t>30.06.2017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EAD92-DEA0-6E44-B655-CAAF2CF08D1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2864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C0D04-0CEA-5F48-8196-FF129D7362B1}" type="datetimeFigureOut">
              <a:rPr lang="de-DE" smtClean="0"/>
              <a:t>30.06.2017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83AFA-C9C1-BF47-9488-D21010F7C62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1819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3AFA-C9C1-BF47-9488-D21010F7C62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36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886969" y="6623001"/>
            <a:ext cx="588300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9D426905-67E8-8B47-AAFE-7775B09816D9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75268" y="6623003"/>
            <a:ext cx="2632364" cy="234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457200" rtl="0" eaLnBrk="1" latinLnBrk="0" hangingPunct="1">
              <a:defRPr lang="de-DE" sz="8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ru-RU" dirty="0" smtClean="0"/>
              <a:t>Нижняя линия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43001"/>
            <a:ext cx="914400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771603"/>
            <a:ext cx="7311612" cy="939848"/>
          </a:xfrm>
          <a:prstGeom prst="rect">
            <a:avLst/>
          </a:prstGeom>
          <a:solidFill>
            <a:schemeClr val="bg1"/>
          </a:solidFill>
        </p:spPr>
        <p:txBody>
          <a:bodyPr vert="horz" lIns="936000" tIns="0" rIns="180000" bIns="0" anchor="ctr"/>
          <a:lstStyle>
            <a:lvl1pPr marL="0" indent="0"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</a:t>
            </a:r>
            <a:r>
              <a:rPr lang="de-DE" dirty="0" smtClean="0"/>
              <a:t> 26 – 40 </a:t>
            </a:r>
            <a:r>
              <a:rPr lang="de-DE" dirty="0" err="1" smtClean="0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616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7798-CBE6-D84B-990D-AF5EBDF12E59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Нижняя линия</a:t>
            </a:r>
            <a:endParaRPr lang="ru-R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Textplatzhalt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936625" y="1327150"/>
            <a:ext cx="3635375" cy="4641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180000" tIns="180000" rIns="180000" bIns="180000" numCol="1" anchor="t"/>
          <a:lstStyle>
            <a:lvl1pPr marL="342900" indent="-342900">
              <a:buFont typeface="+mj-lt"/>
              <a:buAutoNum type="arabicPeriod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Рамку можно уменьшить снизу и справа…</a:t>
            </a:r>
            <a:endParaRPr lang="de-DE" dirty="0" smtClean="0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6372226" cy="713984"/>
          </a:xfrm>
          <a:prstGeom prst="rect">
            <a:avLst/>
          </a:prstGeom>
        </p:spPr>
        <p:txBody>
          <a:bodyPr vert="horz" lIns="0" rIns="0" bIns="0" anchor="ctr"/>
          <a:lstStyle>
            <a:lvl1pPr algn="l">
              <a:defRPr sz="26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ПОВЕСТКА ДНЯ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880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BB50-0A4A-2941-99D7-EA22CF98E09F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Нижняя линия</a:t>
            </a:r>
            <a:endParaRPr lang="ru-R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771603"/>
            <a:ext cx="7311612" cy="939848"/>
          </a:xfrm>
          <a:prstGeom prst="rect">
            <a:avLst/>
          </a:prstGeom>
          <a:solidFill>
            <a:schemeClr val="bg1"/>
          </a:solidFill>
        </p:spPr>
        <p:txBody>
          <a:bodyPr vert="horz" lIns="936000" tIns="0" rIns="180000" bIns="0" anchor="ctr"/>
          <a:lstStyle>
            <a:lvl1pPr marL="0" indent="0">
              <a:buNone/>
              <a:defRPr sz="26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ГЛАВА</a:t>
            </a:r>
            <a:r>
              <a:rPr lang="de-DE" dirty="0" smtClean="0"/>
              <a:t> 1, </a:t>
            </a:r>
            <a:r>
              <a:rPr lang="ru-RU" dirty="0" smtClean="0"/>
              <a:t>Рамку можно уменьшить</a:t>
            </a:r>
            <a:endParaRPr lang="de-DE" dirty="0"/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46350"/>
            <a:ext cx="7311612" cy="876300"/>
          </a:xfrm>
          <a:prstGeom prst="rect">
            <a:avLst/>
          </a:prstGeom>
          <a:solidFill>
            <a:schemeClr val="bg1"/>
          </a:solidFill>
        </p:spPr>
        <p:txBody>
          <a:bodyPr vert="horz" lIns="936000" tIns="0" rIns="180000" bIns="0" anchor="ctr"/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3716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8288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Вступление </a:t>
            </a:r>
            <a:r>
              <a:rPr lang="de-DE" dirty="0" smtClean="0"/>
              <a:t>16 </a:t>
            </a:r>
            <a:r>
              <a:rPr lang="de-DE" dirty="0" err="1" smtClean="0"/>
              <a:t>pt</a:t>
            </a:r>
            <a:r>
              <a:rPr lang="de-DE" dirty="0" smtClean="0"/>
              <a:t>., </a:t>
            </a:r>
            <a:r>
              <a:rPr lang="ru-RU" dirty="0" smtClean="0"/>
              <a:t>максимум две строки</a:t>
            </a:r>
            <a:r>
              <a:rPr lang="de-DE" dirty="0" smtClean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2087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Head- &amp;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6372226" cy="577850"/>
          </a:xfrm>
          <a:prstGeom prst="rect">
            <a:avLst/>
          </a:prstGeom>
        </p:spPr>
        <p:txBody>
          <a:bodyPr vert="horz" lIns="0" rIns="0" bIns="0" anchor="b"/>
          <a:lstStyle>
            <a:lvl1pPr algn="l">
              <a:defRPr sz="26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</a:t>
            </a:r>
            <a:r>
              <a:rPr lang="de-DE" dirty="0" smtClean="0"/>
              <a:t> 26 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1C2C-363B-2F48-8AE4-920955590E2C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Нижняя линия</a:t>
            </a:r>
            <a:endParaRPr lang="ru-R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466850"/>
            <a:ext cx="7847013" cy="4921250"/>
          </a:xfrm>
          <a:prstGeom prst="rect">
            <a:avLst/>
          </a:prstGeom>
        </p:spPr>
        <p:txBody>
          <a:bodyPr vert="horz" lIns="0" tIns="0" rIns="0" bIns="0"/>
          <a:lstStyle>
            <a:lvl1pPr marL="0" indent="-457200">
              <a:spcBef>
                <a:spcPts val="1200"/>
              </a:spcBef>
              <a:buFont typeface="Arial"/>
              <a:buNone/>
              <a:defRPr lang="de-DE" sz="1600" b="1" i="0" u="none" strike="noStrike" baseline="0" smtClean="0">
                <a:latin typeface="Arial"/>
                <a:cs typeface="Arial"/>
              </a:defRPr>
            </a:lvl1pPr>
            <a:lvl2pPr marL="0" indent="0">
              <a:spcBef>
                <a:spcPts val="1200"/>
              </a:spcBef>
              <a:buFont typeface="Wingdings" charset="2"/>
              <a:buNone/>
              <a:defRPr sz="1600">
                <a:latin typeface="Arial"/>
                <a:cs typeface="Arial"/>
              </a:defRPr>
            </a:lvl2pPr>
            <a:lvl3pPr marL="1200150" indent="-285750">
              <a:buFont typeface="Symbol" charset="2"/>
              <a:buChar char="-"/>
              <a:defRPr sz="1800">
                <a:latin typeface="Arial"/>
                <a:cs typeface="Arial"/>
              </a:defRPr>
            </a:lvl3pPr>
            <a:lvl4pPr marL="1657350" indent="-285750">
              <a:buFont typeface="Arial"/>
              <a:buChar char="•"/>
              <a:defRPr sz="1800"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Тема</a:t>
            </a:r>
            <a:r>
              <a:rPr lang="de-DE" dirty="0" smtClean="0"/>
              <a:t> 1 - 16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ru-RU" dirty="0" smtClean="0"/>
              <a:t>Текст</a:t>
            </a:r>
            <a:r>
              <a:rPr lang="de-DE" dirty="0" smtClean="0"/>
              <a:t> –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endParaRPr lang="de-DE" dirty="0" smtClean="0"/>
          </a:p>
          <a:p>
            <a:pPr lvl="0"/>
            <a:r>
              <a:rPr lang="ru-RU" dirty="0" smtClean="0"/>
              <a:t>Тема</a:t>
            </a:r>
            <a:r>
              <a:rPr lang="de-DE" dirty="0" smtClean="0"/>
              <a:t> 2 - 16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ru-RU" dirty="0" smtClean="0"/>
              <a:t>Текст</a:t>
            </a:r>
            <a:r>
              <a:rPr lang="de-DE" dirty="0" smtClean="0"/>
              <a:t> –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6625" y="577850"/>
            <a:ext cx="6372226" cy="5651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r>
              <a:rPr lang="de-DE" dirty="0" smtClean="0"/>
              <a:t> 20 PT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idx="15" hasCustomPrompt="1"/>
          </p:nvPr>
        </p:nvSpPr>
        <p:spPr>
          <a:xfrm>
            <a:off x="222250" y="-12700"/>
            <a:ext cx="714375" cy="590550"/>
          </a:xfrm>
          <a:prstGeom prst="rect">
            <a:avLst/>
          </a:prstGeom>
        </p:spPr>
        <p:txBody>
          <a:bodyPr vert="horz" lIns="72000" tIns="0" rIns="108000" bIns="0" anchor="b"/>
          <a:lstStyle>
            <a:lvl1pPr marL="0" indent="0">
              <a:buNone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de-DE" dirty="0" smtClean="0"/>
              <a:t>X.X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1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seite Head- &amp;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6372226" cy="577850"/>
          </a:xfrm>
          <a:prstGeom prst="rect">
            <a:avLst/>
          </a:prstGeom>
        </p:spPr>
        <p:txBody>
          <a:bodyPr vert="horz" lIns="0" rIns="0" bIns="0" anchor="b"/>
          <a:lstStyle>
            <a:lvl1pPr algn="l">
              <a:defRPr sz="26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</a:t>
            </a:r>
            <a:r>
              <a:rPr lang="de-DE" dirty="0" smtClean="0"/>
              <a:t> 26 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5246-A102-9747-858D-33F038EA0275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Нижняя линия</a:t>
            </a:r>
            <a:endParaRPr lang="ru-R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42975" y="1466850"/>
            <a:ext cx="3629025" cy="4984750"/>
          </a:xfrm>
          <a:prstGeom prst="rect">
            <a:avLst/>
          </a:prstGeom>
        </p:spPr>
        <p:txBody>
          <a:bodyPr vert="horz" lIns="0" tIns="0" rIns="0" bIns="0"/>
          <a:lstStyle>
            <a:lvl1pPr marL="0" indent="-457200">
              <a:spcBef>
                <a:spcPts val="1200"/>
              </a:spcBef>
              <a:buFont typeface="Arial"/>
              <a:buNone/>
              <a:defRPr lang="de-DE" sz="1600" b="1" i="0" u="none" strike="noStrike" baseline="0" smtClean="0">
                <a:latin typeface="Arial"/>
                <a:cs typeface="Arial"/>
              </a:defRPr>
            </a:lvl1pPr>
            <a:lvl2pPr marL="0" indent="0">
              <a:spcBef>
                <a:spcPts val="1200"/>
              </a:spcBef>
              <a:buFont typeface="Wingdings" charset="2"/>
              <a:buNone/>
              <a:defRPr sz="1600">
                <a:latin typeface="Arial"/>
                <a:cs typeface="Arial"/>
              </a:defRPr>
            </a:lvl2pPr>
            <a:lvl3pPr marL="1200150" indent="-285750">
              <a:buFont typeface="Symbol" charset="2"/>
              <a:buChar char="-"/>
              <a:defRPr sz="1800">
                <a:latin typeface="Arial"/>
                <a:cs typeface="Arial"/>
              </a:defRPr>
            </a:lvl3pPr>
            <a:lvl4pPr marL="1657350" indent="-285750">
              <a:buFont typeface="Arial"/>
              <a:buChar char="•"/>
              <a:defRPr sz="1800"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Тема</a:t>
            </a:r>
            <a:r>
              <a:rPr lang="de-DE" dirty="0" smtClean="0"/>
              <a:t> 1 - 16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ru-RU" dirty="0" smtClean="0"/>
              <a:t>Текст</a:t>
            </a:r>
            <a:r>
              <a:rPr lang="de-DE" dirty="0" smtClean="0"/>
              <a:t> –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endParaRPr lang="de-DE" dirty="0" smtClean="0"/>
          </a:p>
          <a:p>
            <a:pPr lvl="0"/>
            <a:r>
              <a:rPr lang="ru-RU" dirty="0" smtClean="0"/>
              <a:t>Тема</a:t>
            </a:r>
            <a:r>
              <a:rPr lang="de-DE" dirty="0" smtClean="0"/>
              <a:t> 2 - 16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ru-RU" dirty="0" smtClean="0"/>
              <a:t>Текст</a:t>
            </a:r>
            <a:r>
              <a:rPr lang="de-DE" dirty="0" smtClean="0"/>
              <a:t> –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6625" y="577850"/>
            <a:ext cx="6372226" cy="5651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Подзаголовок </a:t>
            </a:r>
            <a:r>
              <a:rPr lang="de-DE" dirty="0" smtClean="0"/>
              <a:t>PT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6"/>
          </p:nvPr>
        </p:nvSpPr>
        <p:spPr>
          <a:xfrm>
            <a:off x="4819650" y="1466850"/>
            <a:ext cx="3960814" cy="47180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latin typeface="Arial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21303" y="6184900"/>
            <a:ext cx="3959161" cy="266700"/>
          </a:xfrm>
          <a:prstGeom prst="rect">
            <a:avLst/>
          </a:prstGeom>
        </p:spPr>
        <p:txBody>
          <a:bodyPr vert="horz" lIns="0" tIns="108000" rIns="0" bIns="0"/>
          <a:lstStyle>
            <a:lvl1pPr marL="0" indent="-457200">
              <a:spcBef>
                <a:spcPts val="1200"/>
              </a:spcBef>
              <a:buFont typeface="Arial"/>
              <a:buNone/>
              <a:defRPr lang="de-DE" sz="1200" b="0" i="0" u="none" strike="noStrike" baseline="0" smtClean="0">
                <a:latin typeface="Arial"/>
                <a:cs typeface="Arial"/>
              </a:defRPr>
            </a:lvl1pPr>
            <a:lvl2pPr marL="0" indent="0">
              <a:spcBef>
                <a:spcPts val="1200"/>
              </a:spcBef>
              <a:buFont typeface="Wingdings" charset="2"/>
              <a:buNone/>
              <a:defRPr sz="1600">
                <a:latin typeface="Arial"/>
                <a:cs typeface="Arial"/>
              </a:defRPr>
            </a:lvl2pPr>
            <a:lvl3pPr marL="1200150" indent="-285750">
              <a:buFont typeface="Symbol" charset="2"/>
              <a:buChar char="-"/>
              <a:defRPr sz="1800">
                <a:latin typeface="Arial"/>
                <a:cs typeface="Arial"/>
              </a:defRPr>
            </a:lvl3pPr>
            <a:lvl4pPr marL="1657350" indent="-285750">
              <a:buFont typeface="Arial"/>
              <a:buChar char="•"/>
              <a:defRPr sz="1800"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Надпись/ пояснение </a:t>
            </a:r>
            <a:r>
              <a:rPr lang="de-DE" dirty="0" smtClean="0"/>
              <a:t>12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5" name="Textplatzhalter 15"/>
          <p:cNvSpPr>
            <a:spLocks noGrp="1"/>
          </p:cNvSpPr>
          <p:nvPr>
            <p:ph type="body" idx="15" hasCustomPrompt="1"/>
          </p:nvPr>
        </p:nvSpPr>
        <p:spPr>
          <a:xfrm>
            <a:off x="222250" y="-12700"/>
            <a:ext cx="714375" cy="590550"/>
          </a:xfrm>
          <a:prstGeom prst="rect">
            <a:avLst/>
          </a:prstGeom>
        </p:spPr>
        <p:txBody>
          <a:bodyPr vert="horz" lIns="72000" tIns="0" rIns="108000" bIns="0" anchor="b"/>
          <a:lstStyle>
            <a:lvl1pPr marL="0" indent="0">
              <a:buNone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de-DE" dirty="0" smtClean="0"/>
              <a:t>X.X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38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6625" y="37578"/>
            <a:ext cx="6372226" cy="651353"/>
          </a:xfrm>
          <a:prstGeom prst="rect">
            <a:avLst/>
          </a:prstGeom>
        </p:spPr>
        <p:txBody>
          <a:bodyPr vert="horz" lIns="0" rIns="0" bIns="0" anchor="ctr"/>
          <a:lstStyle>
            <a:lvl1pPr algn="l">
              <a:defRPr sz="26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</a:t>
            </a:r>
            <a:r>
              <a:rPr lang="de-DE" dirty="0" smtClean="0"/>
              <a:t> 26 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353-A3E4-0A47-ACD1-1F4367A4696F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Нижняя линия</a:t>
            </a:r>
            <a:endParaRPr lang="ru-R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idx="15" hasCustomPrompt="1"/>
          </p:nvPr>
        </p:nvSpPr>
        <p:spPr>
          <a:xfrm>
            <a:off x="228426" y="37404"/>
            <a:ext cx="720725" cy="701632"/>
          </a:xfrm>
          <a:prstGeom prst="rect">
            <a:avLst/>
          </a:prstGeom>
        </p:spPr>
        <p:txBody>
          <a:bodyPr vert="horz" lIns="72000" tIns="0" rIns="108000" bIns="0" anchor="ctr"/>
          <a:lstStyle>
            <a:lvl1pPr marL="0" indent="0">
              <a:buNone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de-DE" dirty="0" smtClean="0"/>
              <a:t>X.X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466850"/>
            <a:ext cx="7847013" cy="4921250"/>
          </a:xfrm>
          <a:prstGeom prst="rect">
            <a:avLst/>
          </a:prstGeom>
        </p:spPr>
        <p:txBody>
          <a:bodyPr vert="horz" lIns="0" tIns="0" rIns="0" bIns="0"/>
          <a:lstStyle>
            <a:lvl1pPr marL="0" indent="-457200">
              <a:spcBef>
                <a:spcPts val="1200"/>
              </a:spcBef>
              <a:buFont typeface="Arial"/>
              <a:buNone/>
              <a:defRPr lang="de-DE" sz="1600" b="1" i="0" u="none" strike="noStrike" baseline="0" smtClean="0">
                <a:latin typeface="Arial"/>
                <a:cs typeface="Arial"/>
              </a:defRPr>
            </a:lvl1pPr>
            <a:lvl2pPr marL="0" indent="0">
              <a:spcBef>
                <a:spcPts val="1200"/>
              </a:spcBef>
              <a:buFont typeface="Wingdings" charset="2"/>
              <a:buNone/>
              <a:defRPr sz="1600">
                <a:latin typeface="Arial"/>
                <a:cs typeface="Arial"/>
              </a:defRPr>
            </a:lvl2pPr>
            <a:lvl3pPr marL="1200150" indent="-285750">
              <a:buFont typeface="Symbol" charset="2"/>
              <a:buChar char="-"/>
              <a:defRPr sz="1800">
                <a:latin typeface="Arial"/>
                <a:cs typeface="Arial"/>
              </a:defRPr>
            </a:lvl3pPr>
            <a:lvl4pPr marL="1657350" indent="-285750">
              <a:buFont typeface="Arial"/>
              <a:buChar char="•"/>
              <a:defRPr sz="1800"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Тема</a:t>
            </a:r>
            <a:r>
              <a:rPr lang="de-DE" dirty="0" smtClean="0"/>
              <a:t> 1 - 16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ru-RU" dirty="0" smtClean="0"/>
              <a:t>Текст</a:t>
            </a:r>
            <a:r>
              <a:rPr lang="de-DE" dirty="0" smtClean="0"/>
              <a:t> –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endParaRPr lang="de-DE" dirty="0" smtClean="0"/>
          </a:p>
          <a:p>
            <a:pPr lvl="0"/>
            <a:r>
              <a:rPr lang="ru-RU" dirty="0" smtClean="0"/>
              <a:t>Тема</a:t>
            </a:r>
            <a:r>
              <a:rPr lang="de-DE" dirty="0" smtClean="0"/>
              <a:t>2 - 16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ru-RU" dirty="0" smtClean="0"/>
              <a:t>Текст</a:t>
            </a:r>
            <a:r>
              <a:rPr lang="de-DE" dirty="0" smtClean="0"/>
              <a:t> –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7976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seit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7FD7F-D810-7847-8B21-7D77E3EDE011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Нижняя линия</a:t>
            </a:r>
            <a:endParaRPr lang="ru-R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42975" y="1466850"/>
            <a:ext cx="3629025" cy="4984750"/>
          </a:xfrm>
          <a:prstGeom prst="rect">
            <a:avLst/>
          </a:prstGeom>
        </p:spPr>
        <p:txBody>
          <a:bodyPr vert="horz" lIns="0" tIns="0" rIns="0" bIns="0"/>
          <a:lstStyle>
            <a:lvl1pPr marL="0" indent="-457200">
              <a:spcBef>
                <a:spcPts val="1200"/>
              </a:spcBef>
              <a:buFont typeface="Arial"/>
              <a:buNone/>
              <a:defRPr lang="de-DE" sz="1600" b="1" i="0" u="none" strike="noStrike" baseline="0" smtClean="0">
                <a:latin typeface="Arial"/>
                <a:cs typeface="Arial"/>
              </a:defRPr>
            </a:lvl1pPr>
            <a:lvl2pPr marL="0" indent="0">
              <a:spcBef>
                <a:spcPts val="1200"/>
              </a:spcBef>
              <a:buFont typeface="Wingdings" charset="2"/>
              <a:buNone/>
              <a:defRPr sz="1600">
                <a:latin typeface="Arial"/>
                <a:cs typeface="Arial"/>
              </a:defRPr>
            </a:lvl2pPr>
            <a:lvl3pPr marL="1200150" indent="-285750">
              <a:buFont typeface="Symbol" charset="2"/>
              <a:buChar char="-"/>
              <a:defRPr sz="1800">
                <a:latin typeface="Arial"/>
                <a:cs typeface="Arial"/>
              </a:defRPr>
            </a:lvl3pPr>
            <a:lvl4pPr marL="1657350" indent="-285750">
              <a:buFont typeface="Arial"/>
              <a:buChar char="•"/>
              <a:defRPr sz="1800"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Тема </a:t>
            </a:r>
            <a:r>
              <a:rPr lang="de-DE" dirty="0" smtClean="0"/>
              <a:t>1 - 16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ru-RU" dirty="0" smtClean="0"/>
              <a:t>Текст</a:t>
            </a:r>
            <a:r>
              <a:rPr lang="de-DE" dirty="0" smtClean="0"/>
              <a:t> –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endParaRPr lang="de-DE" dirty="0" smtClean="0"/>
          </a:p>
          <a:p>
            <a:pPr lvl="0"/>
            <a:r>
              <a:rPr lang="ru-RU" dirty="0" smtClean="0"/>
              <a:t>Тема</a:t>
            </a:r>
            <a:r>
              <a:rPr lang="de-DE" dirty="0" smtClean="0"/>
              <a:t> 2 - 16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ru-RU" dirty="0" smtClean="0"/>
              <a:t>Текст</a:t>
            </a:r>
            <a:r>
              <a:rPr lang="de-DE" dirty="0" smtClean="0"/>
              <a:t> –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6"/>
          </p:nvPr>
        </p:nvSpPr>
        <p:spPr>
          <a:xfrm>
            <a:off x="4819650" y="1466850"/>
            <a:ext cx="3960814" cy="47180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latin typeface="Arial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21303" y="6184900"/>
            <a:ext cx="3959161" cy="266700"/>
          </a:xfrm>
          <a:prstGeom prst="rect">
            <a:avLst/>
          </a:prstGeom>
        </p:spPr>
        <p:txBody>
          <a:bodyPr vert="horz" lIns="0" tIns="108000" rIns="0" bIns="0"/>
          <a:lstStyle>
            <a:lvl1pPr marL="0" indent="-457200">
              <a:spcBef>
                <a:spcPts val="1200"/>
              </a:spcBef>
              <a:buFont typeface="Arial"/>
              <a:buNone/>
              <a:defRPr lang="de-DE" sz="1200" b="0" i="0" u="none" strike="noStrike" baseline="0" smtClean="0">
                <a:latin typeface="Arial"/>
                <a:cs typeface="Arial"/>
              </a:defRPr>
            </a:lvl1pPr>
            <a:lvl2pPr marL="0" indent="0">
              <a:spcBef>
                <a:spcPts val="1200"/>
              </a:spcBef>
              <a:buFont typeface="Wingdings" charset="2"/>
              <a:buNone/>
              <a:defRPr sz="1600">
                <a:latin typeface="Arial"/>
                <a:cs typeface="Arial"/>
              </a:defRPr>
            </a:lvl2pPr>
            <a:lvl3pPr marL="1200150" indent="-285750">
              <a:buFont typeface="Symbol" charset="2"/>
              <a:buChar char="-"/>
              <a:defRPr sz="1800">
                <a:latin typeface="Arial"/>
                <a:cs typeface="Arial"/>
              </a:defRPr>
            </a:lvl3pPr>
            <a:lvl4pPr marL="1657350" indent="-285750">
              <a:buFont typeface="Arial"/>
              <a:buChar char="•"/>
              <a:defRPr sz="1800"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Надпись/ пояснение </a:t>
            </a:r>
            <a:r>
              <a:rPr lang="de-DE" dirty="0" smtClean="0"/>
              <a:t>12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0" name="Textplatzhalter 15"/>
          <p:cNvSpPr>
            <a:spLocks noGrp="1"/>
          </p:cNvSpPr>
          <p:nvPr>
            <p:ph type="body" idx="15" hasCustomPrompt="1"/>
          </p:nvPr>
        </p:nvSpPr>
        <p:spPr>
          <a:xfrm>
            <a:off x="222250" y="-12700"/>
            <a:ext cx="714375" cy="590550"/>
          </a:xfrm>
          <a:prstGeom prst="rect">
            <a:avLst/>
          </a:prstGeom>
        </p:spPr>
        <p:txBody>
          <a:bodyPr vert="horz" lIns="72000" tIns="0" rIns="108000" bIns="0" anchor="b"/>
          <a:lstStyle>
            <a:lvl1pPr marL="0" indent="0">
              <a:buNone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de-DE" dirty="0" smtClean="0"/>
              <a:t>X.X</a:t>
            </a:r>
            <a:endParaRPr lang="de-DE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6372226" cy="577850"/>
          </a:xfrm>
          <a:prstGeom prst="rect">
            <a:avLst/>
          </a:prstGeom>
        </p:spPr>
        <p:txBody>
          <a:bodyPr vert="horz" lIns="0" rIns="0" bIns="0" anchor="b"/>
          <a:lstStyle>
            <a:lvl1pPr algn="l">
              <a:defRPr sz="26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</a:t>
            </a:r>
            <a:r>
              <a:rPr lang="de-DE" dirty="0" smtClean="0"/>
              <a:t> 26 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32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525" y="1150938"/>
            <a:ext cx="6410325" cy="3968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8525" y="1798638"/>
            <a:ext cx="6265863" cy="3598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16-ое совещание руководящего состава группы КНАУФ СНГ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271F4-0095-4FF6-B90C-47BAE16E74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52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7311612" y="6623002"/>
            <a:ext cx="1832388" cy="234999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86969" y="6623001"/>
            <a:ext cx="588300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DFC88CB7-60D4-6147-B770-D5B320EE2A56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75268" y="6623003"/>
            <a:ext cx="2632364" cy="234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457200" rtl="0" eaLnBrk="1" latinLnBrk="0" hangingPunct="1">
              <a:defRPr lang="de-DE" sz="8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ru-RU" dirty="0" smtClean="0"/>
              <a:t>Нижняя линия</a:t>
            </a:r>
            <a:endParaRPr lang="ru-RU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37383" y="6623002"/>
            <a:ext cx="743081" cy="234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457200" rtl="0" eaLnBrk="1" latinLnBrk="0" hangingPunct="1">
              <a:defRPr lang="de-DE" sz="8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fld id="{A7DC3767-4F3F-A84A-BDC1-FAC4BFEB186A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0" y="1076325"/>
            <a:ext cx="9144000" cy="5473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10404" r="8692" b="25157"/>
          <a:stretch/>
        </p:blipFill>
        <p:spPr bwMode="auto">
          <a:xfrm>
            <a:off x="7378160" y="124690"/>
            <a:ext cx="1546168" cy="92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03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  <p:sldLayoutId id="2147483653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brandtests.wmv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28187" y="1341690"/>
            <a:ext cx="8520157" cy="1734796"/>
          </a:xfrm>
        </p:spPr>
        <p:txBody>
          <a:bodyPr/>
          <a:lstStyle/>
          <a:p>
            <a:r>
              <a:rPr lang="ru-RU" sz="2800" dirty="0"/>
              <a:t>Пожарная безопасность и огнезащита строительных конструкций </a:t>
            </a:r>
            <a:r>
              <a:rPr lang="ru-RU" sz="2800" dirty="0" smtClean="0"/>
              <a:t>с </a:t>
            </a:r>
            <a:r>
              <a:rPr lang="ru-RU" sz="2800" dirty="0"/>
              <a:t>применением систем сухого строительства КНАУФ</a:t>
            </a:r>
            <a:endParaRPr lang="de-DE" sz="2800" dirty="0"/>
          </a:p>
        </p:txBody>
      </p:sp>
      <p:sp>
        <p:nvSpPr>
          <p:cNvPr id="7" name="Rechteck 6"/>
          <p:cNvSpPr/>
          <p:nvPr/>
        </p:nvSpPr>
        <p:spPr>
          <a:xfrm>
            <a:off x="7311612" y="6623002"/>
            <a:ext cx="1832388" cy="234999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886969" y="6623001"/>
            <a:ext cx="588300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2E53B4F0-6C5F-8D4B-A1F2-13576CE799DF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75268" y="6623003"/>
            <a:ext cx="2632364" cy="234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457200" rtl="0" eaLnBrk="1" latinLnBrk="0" hangingPunct="1">
              <a:defRPr lang="de-DE" sz="8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ru-RU" dirty="0" smtClean="0"/>
              <a:t>Краснодар 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214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СИСТЕМЫ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Поведение гипсовых плит при воздействии пламени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Краснодар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 l="56566" t="50000" b="4800"/>
          <a:stretch>
            <a:fillRect/>
          </a:stretch>
        </p:blipFill>
        <p:spPr bwMode="auto">
          <a:xfrm>
            <a:off x="4995047" y="2069044"/>
            <a:ext cx="3879850" cy="25860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58014" y="1668994"/>
            <a:ext cx="4248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en-US" sz="2600" b="1" dirty="0" smtClean="0">
                <a:solidFill>
                  <a:schemeClr val="tx2"/>
                </a:solidFill>
              </a:rPr>
              <a:t>Гипс </a:t>
            </a:r>
            <a:r>
              <a:rPr lang="de-DE" altLang="en-US" sz="2600" b="1" dirty="0" smtClean="0">
                <a:solidFill>
                  <a:schemeClr val="tx2"/>
                </a:solidFill>
              </a:rPr>
              <a:t>= </a:t>
            </a:r>
            <a:r>
              <a:rPr lang="de-DE" altLang="en-US" sz="2600" b="1" dirty="0">
                <a:solidFill>
                  <a:schemeClr val="tx2"/>
                </a:solidFill>
              </a:rPr>
              <a:t>CaSO</a:t>
            </a:r>
            <a:r>
              <a:rPr lang="de-DE" altLang="en-US" sz="2600" b="1" baseline="-25000" dirty="0">
                <a:solidFill>
                  <a:schemeClr val="tx2"/>
                </a:solidFill>
              </a:rPr>
              <a:t>4</a:t>
            </a:r>
            <a:r>
              <a:rPr lang="de-DE" altLang="en-US" sz="2600" b="1" dirty="0">
                <a:solidFill>
                  <a:schemeClr val="tx2"/>
                </a:solidFill>
              </a:rPr>
              <a:t> + 2 H</a:t>
            </a:r>
            <a:r>
              <a:rPr lang="de-DE" altLang="en-US" sz="2600" b="1" baseline="-25000" dirty="0">
                <a:solidFill>
                  <a:schemeClr val="tx2"/>
                </a:solidFill>
              </a:rPr>
              <a:t>2</a:t>
            </a:r>
            <a:r>
              <a:rPr lang="de-DE" altLang="en-US" sz="2600" b="1" dirty="0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58014" y="2865651"/>
            <a:ext cx="50419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en-US" sz="2600" dirty="0" smtClean="0">
                <a:solidFill>
                  <a:schemeClr val="tx2"/>
                </a:solidFill>
              </a:rPr>
              <a:t>Одна ГСП</a:t>
            </a:r>
            <a:r>
              <a:rPr lang="de-DE" altLang="en-US" sz="2600" b="1" dirty="0" smtClean="0">
                <a:solidFill>
                  <a:schemeClr val="tx2"/>
                </a:solidFill>
              </a:rPr>
              <a:t>, 12,5</a:t>
            </a:r>
            <a:r>
              <a:rPr lang="ru-RU" altLang="en-US" sz="2600" b="1" dirty="0" smtClean="0">
                <a:solidFill>
                  <a:schemeClr val="tx2"/>
                </a:solidFill>
              </a:rPr>
              <a:t>мм</a:t>
            </a:r>
            <a:endParaRPr lang="de-DE" altLang="en-US" sz="2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en-US" sz="2600" dirty="0" smtClean="0">
                <a:solidFill>
                  <a:schemeClr val="tx2"/>
                </a:solidFill>
              </a:rPr>
              <a:t>содержит около </a:t>
            </a:r>
            <a:r>
              <a:rPr lang="de-DE" altLang="en-US" sz="2600" b="1" dirty="0" smtClean="0">
                <a:solidFill>
                  <a:schemeClr val="tx2"/>
                </a:solidFill>
              </a:rPr>
              <a:t>2,5 </a:t>
            </a:r>
            <a:r>
              <a:rPr lang="ru-RU" altLang="en-US" sz="2600" b="1" dirty="0" smtClean="0">
                <a:solidFill>
                  <a:schemeClr val="tx2"/>
                </a:solidFill>
              </a:rPr>
              <a:t>литров</a:t>
            </a:r>
            <a:endParaRPr lang="de-DE" altLang="en-US" sz="2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en-US" sz="2600" dirty="0" err="1" smtClean="0">
                <a:solidFill>
                  <a:schemeClr val="tx2"/>
                </a:solidFill>
              </a:rPr>
              <a:t>молекулярно</a:t>
            </a:r>
            <a:r>
              <a:rPr lang="ru-RU" altLang="en-US" sz="2600" dirty="0" smtClean="0">
                <a:solidFill>
                  <a:schemeClr val="tx2"/>
                </a:solidFill>
              </a:rPr>
              <a:t> связанной </a:t>
            </a:r>
          </a:p>
          <a:p>
            <a:pPr eaLnBrk="1" hangingPunct="1">
              <a:spcBef>
                <a:spcPct val="0"/>
              </a:spcBef>
            </a:pPr>
            <a:r>
              <a:rPr lang="ru-RU" altLang="en-US" sz="2600" b="1" dirty="0" smtClean="0">
                <a:solidFill>
                  <a:schemeClr val="tx2"/>
                </a:solidFill>
              </a:rPr>
              <a:t>кристаллической воды</a:t>
            </a:r>
            <a:endParaRPr lang="de-DE" altLang="en-US" sz="2600" b="1" dirty="0">
              <a:solidFill>
                <a:schemeClr val="tx2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72406" y="4842406"/>
            <a:ext cx="76327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en-US" sz="2600" b="1" dirty="0" smtClean="0">
                <a:solidFill>
                  <a:schemeClr val="tx2"/>
                </a:solidFill>
              </a:rPr>
              <a:t>Нагрев</a:t>
            </a:r>
            <a:r>
              <a:rPr lang="ru-RU" altLang="en-US" sz="2600" dirty="0" smtClean="0">
                <a:solidFill>
                  <a:schemeClr val="tx2"/>
                </a:solidFill>
              </a:rPr>
              <a:t> и </a:t>
            </a:r>
            <a:r>
              <a:rPr lang="ru-RU" altLang="en-US" sz="2600" b="1" dirty="0" smtClean="0">
                <a:solidFill>
                  <a:schemeClr val="tx2"/>
                </a:solidFill>
              </a:rPr>
              <a:t>выпаривание</a:t>
            </a:r>
            <a:r>
              <a:rPr lang="ru-RU" altLang="en-US" sz="2600" dirty="0" smtClean="0">
                <a:solidFill>
                  <a:schemeClr val="tx2"/>
                </a:solidFill>
              </a:rPr>
              <a:t> данной воды потребует порядка </a:t>
            </a:r>
            <a:r>
              <a:rPr lang="ru-RU" altLang="en-US" sz="2600" b="1" dirty="0" smtClean="0">
                <a:solidFill>
                  <a:schemeClr val="tx2"/>
                </a:solidFill>
              </a:rPr>
              <a:t>7 Мегаджоулей </a:t>
            </a:r>
            <a:r>
              <a:rPr lang="ru-RU" altLang="en-US" sz="2600" dirty="0" smtClean="0">
                <a:solidFill>
                  <a:schemeClr val="tx2"/>
                </a:solidFill>
              </a:rPr>
              <a:t>энергии</a:t>
            </a:r>
            <a:r>
              <a:rPr lang="de-DE" altLang="en-US" sz="2600" b="1" dirty="0" smtClean="0">
                <a:solidFill>
                  <a:schemeClr val="tx2"/>
                </a:solidFill>
              </a:rPr>
              <a:t>.</a:t>
            </a:r>
            <a:endParaRPr lang="de-DE" altLang="en-US" sz="2600" b="1" dirty="0">
              <a:solidFill>
                <a:schemeClr val="tx2"/>
              </a:solidFill>
            </a:endParaRPr>
          </a:p>
        </p:txBody>
      </p:sp>
      <p:grpSp>
        <p:nvGrpSpPr>
          <p:cNvPr id="17" name="Gruppieren 6"/>
          <p:cNvGrpSpPr>
            <a:grpSpLocks/>
          </p:cNvGrpSpPr>
          <p:nvPr/>
        </p:nvGrpSpPr>
        <p:grpSpPr bwMode="auto">
          <a:xfrm>
            <a:off x="3145195" y="1470556"/>
            <a:ext cx="1041400" cy="3011661"/>
            <a:chOff x="3293840" y="1641475"/>
            <a:chExt cx="1042020" cy="3420234"/>
          </a:xfrm>
        </p:grpSpPr>
        <p:sp>
          <p:nvSpPr>
            <p:cNvPr id="18" name="Ellipse 1"/>
            <p:cNvSpPr/>
            <p:nvPr/>
          </p:nvSpPr>
          <p:spPr>
            <a:xfrm>
              <a:off x="3293840" y="1641475"/>
              <a:ext cx="1042020" cy="86220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Bogen 2"/>
            <p:cNvSpPr/>
            <p:nvPr/>
          </p:nvSpPr>
          <p:spPr>
            <a:xfrm rot="958971">
              <a:off x="3560699" y="2227393"/>
              <a:ext cx="700505" cy="2834316"/>
            </a:xfrm>
            <a:prstGeom prst="arc">
              <a:avLst>
                <a:gd name="adj1" fmla="val 16200000"/>
                <a:gd name="adj2" fmla="val 206857"/>
              </a:avLst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297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СИСТЕМЫ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Перечень </a:t>
            </a:r>
            <a:r>
              <a:rPr lang="ru-RU" dirty="0" smtClean="0"/>
              <a:t>систем </a:t>
            </a:r>
            <a:r>
              <a:rPr lang="ru-RU" dirty="0"/>
              <a:t>КНАУФ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 smtClean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23528" y="1268760"/>
            <a:ext cx="4104456" cy="38884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Горючесть </a:t>
            </a:r>
            <a:r>
              <a:rPr lang="ru-RU" sz="1800" dirty="0"/>
              <a:t>материалов</a:t>
            </a:r>
          </a:p>
          <a:p>
            <a:r>
              <a:rPr lang="ru-RU" sz="1800" dirty="0"/>
              <a:t>Класс </a:t>
            </a:r>
            <a:r>
              <a:rPr lang="ru-RU" sz="1800" dirty="0" smtClean="0"/>
              <a:t>материала КМ0</a:t>
            </a:r>
            <a:r>
              <a:rPr lang="ru-RU" sz="1800" dirty="0"/>
              <a:t>, КМ1, КМ2</a:t>
            </a:r>
          </a:p>
          <a:p>
            <a:pPr marL="0" indent="0">
              <a:buNone/>
            </a:pPr>
            <a:r>
              <a:rPr lang="ru-RU" sz="2400" b="1" dirty="0" smtClean="0"/>
              <a:t>Огнестойкость</a:t>
            </a:r>
            <a:r>
              <a:rPr lang="en-US" sz="2400" b="1" dirty="0" smtClean="0"/>
              <a:t> </a:t>
            </a:r>
            <a:r>
              <a:rPr lang="ru-RU" sz="1800" dirty="0"/>
              <a:t>конструкций</a:t>
            </a:r>
            <a:endParaRPr lang="ru-RU" sz="1400" dirty="0"/>
          </a:p>
          <a:p>
            <a:r>
              <a:rPr lang="en-US" sz="1800" dirty="0"/>
              <a:t>EI 30, 45, 60, 90, 120, 240</a:t>
            </a:r>
          </a:p>
          <a:p>
            <a:r>
              <a:rPr lang="en-US" sz="1800" dirty="0"/>
              <a:t>REI</a:t>
            </a:r>
            <a:r>
              <a:rPr lang="ru-RU" sz="1800" dirty="0"/>
              <a:t> 45, </a:t>
            </a:r>
            <a:r>
              <a:rPr lang="en-US" sz="1800" dirty="0"/>
              <a:t>75</a:t>
            </a:r>
            <a:r>
              <a:rPr lang="ru-RU" sz="1800" dirty="0"/>
              <a:t>, 90</a:t>
            </a:r>
          </a:p>
          <a:p>
            <a:pPr marL="0" indent="0">
              <a:buNone/>
            </a:pPr>
            <a:r>
              <a:rPr lang="ru-RU" sz="2400" b="1" dirty="0" smtClean="0"/>
              <a:t>Огнезащита </a:t>
            </a:r>
            <a:r>
              <a:rPr lang="ru-RU" sz="1800" dirty="0" smtClean="0"/>
              <a:t>стальных конструкций </a:t>
            </a:r>
          </a:p>
          <a:p>
            <a:r>
              <a:rPr lang="ru-RU" sz="1800" dirty="0" smtClean="0"/>
              <a:t>5 </a:t>
            </a:r>
            <a:r>
              <a:rPr lang="ru-RU" sz="1800" dirty="0"/>
              <a:t>групп </a:t>
            </a:r>
            <a:r>
              <a:rPr lang="ru-RU" sz="1800" dirty="0" smtClean="0"/>
              <a:t>огнезащитной эффективности</a:t>
            </a:r>
          </a:p>
          <a:p>
            <a:pPr marL="0" indent="0">
              <a:buNone/>
            </a:pPr>
            <a:r>
              <a:rPr lang="ru-RU" sz="2400" b="1" dirty="0" smtClean="0"/>
              <a:t>Огнестойкий потолок</a:t>
            </a:r>
            <a:endParaRPr lang="ru-RU" sz="2400" dirty="0" smtClean="0"/>
          </a:p>
          <a:p>
            <a:r>
              <a:rPr lang="en-US" sz="1800" dirty="0" smtClean="0"/>
              <a:t>REI 60, REI 150</a:t>
            </a:r>
            <a:endParaRPr lang="ru-RU" sz="18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2" name="Picture 2" descr="C:\Users\MaryanenkoA.GROUP\Desktop\cutout_236507_viewpor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14" y="5517232"/>
            <a:ext cx="2482486" cy="11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MaryanenkoA.GROUP\Desktop\cutout_236507_viewpor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28" y="5511318"/>
            <a:ext cx="2482486" cy="11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aryanenkoA.GROUP\Desktop\cutout_236507_viewpor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42" y="5511317"/>
            <a:ext cx="2482486" cy="11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MaryanenkoA.GROUP\Desktop\cutout_236507_viewpor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9"/>
          <a:stretch/>
        </p:blipFill>
        <p:spPr bwMode="auto">
          <a:xfrm>
            <a:off x="0" y="5511317"/>
            <a:ext cx="1696542" cy="11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189203"/>
            <a:ext cx="4617219" cy="2594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Объект 2"/>
          <p:cNvSpPr txBox="1">
            <a:spLocks/>
          </p:cNvSpPr>
          <p:nvPr/>
        </p:nvSpPr>
        <p:spPr bwMode="auto">
          <a:xfrm>
            <a:off x="4283968" y="1268760"/>
            <a:ext cx="4392488" cy="179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kern="0" dirty="0"/>
          </a:p>
        </p:txBody>
      </p:sp>
      <p:pic>
        <p:nvPicPr>
          <p:cNvPr id="20" name="Picture 2" descr="http://www.knauf.de/cutout/cutout_549_popup_landscape_4x3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6958" r="5767" b="2650"/>
          <a:stretch/>
        </p:blipFill>
        <p:spPr bwMode="auto">
          <a:xfrm>
            <a:off x="4368304" y="1253593"/>
            <a:ext cx="2097987" cy="165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Zündholz von Knuth Lohse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58" y="1135400"/>
            <a:ext cx="1221988" cy="177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9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СИСТЕМЫ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Сертификация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23528" y="1268760"/>
            <a:ext cx="4104456" cy="38884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4283968" y="1268760"/>
            <a:ext cx="4392488" cy="179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kern="0" dirty="0"/>
          </a:p>
        </p:txBody>
      </p:sp>
      <p:pic>
        <p:nvPicPr>
          <p:cNvPr id="22" name="Picture 3" descr="C:\Users\MaryanenkoA.GROUP\Desktop\cutout_254349_viewpor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40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524986" y="1136698"/>
            <a:ext cx="8496944" cy="13423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Сертификаты соответствия ТРПБ – НПО «ПОЖЦЕНТР»</a:t>
            </a:r>
          </a:p>
          <a:p>
            <a:r>
              <a:rPr lang="ru-RU" sz="1800" dirty="0" smtClean="0"/>
              <a:t>Протоколы (отчеты) испытаний конструкций – ВНИИПО МЧС России</a:t>
            </a:r>
          </a:p>
          <a:p>
            <a:r>
              <a:rPr lang="ru-RU" sz="1800" dirty="0" smtClean="0"/>
              <a:t>Оценки классов пожарной опасности (заключения) - ВНИИПО МЧС России</a:t>
            </a:r>
          </a:p>
          <a:p>
            <a:r>
              <a:rPr lang="ru-RU" sz="1800" dirty="0" smtClean="0"/>
              <a:t>Сертификаты соответствия по огнезащите и технические регламенты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296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ГОРЮЧЕСТЬ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Листовые материалы КНАУФ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703840" y="1917962"/>
            <a:ext cx="756592" cy="3458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КМ </a:t>
            </a:r>
            <a:r>
              <a:rPr lang="ru-RU" sz="2000" b="1" dirty="0" smtClean="0">
                <a:solidFill>
                  <a:srgbClr val="FF0000"/>
                </a:solidFill>
              </a:rPr>
              <a:t>0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2" descr="C:\Users\udalov.andrey\Desktop\Fireboard_preview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66" y="1439821"/>
            <a:ext cx="2159546" cy="1413115"/>
          </a:xfrm>
          <a:prstGeom prst="rect">
            <a:avLst/>
          </a:prstGeom>
          <a:noFill/>
          <a:ln>
            <a:noFill/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gkl%20knau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4260"/>
            <a:ext cx="2160240" cy="116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://torg-sm.ru/catalog/img133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2" b="16628"/>
          <a:stretch/>
        </p:blipFill>
        <p:spPr bwMode="auto">
          <a:xfrm>
            <a:off x="467544" y="3356992"/>
            <a:ext cx="2180122" cy="143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80051"/>
            <a:ext cx="2129372" cy="1428789"/>
          </a:xfrm>
          <a:prstGeom prst="rect">
            <a:avLst/>
          </a:prstGeom>
          <a:noFill/>
          <a:ln>
            <a:noFill/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http://www.alphadrywall.com.br/images/danoline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4" y="5312561"/>
            <a:ext cx="2922548" cy="115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/>
          <p:cNvSpPr txBox="1">
            <a:spLocks/>
          </p:cNvSpPr>
          <p:nvPr/>
        </p:nvSpPr>
        <p:spPr bwMode="auto">
          <a:xfrm>
            <a:off x="7590639" y="4013595"/>
            <a:ext cx="756592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000" b="1" kern="0" dirty="0" smtClean="0"/>
              <a:t>КМ </a:t>
            </a:r>
            <a:r>
              <a:rPr lang="ru-RU" sz="2000" b="1" kern="0" dirty="0" smtClean="0">
                <a:solidFill>
                  <a:srgbClr val="FF0000"/>
                </a:solidFill>
              </a:rPr>
              <a:t>0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 bwMode="auto">
          <a:xfrm>
            <a:off x="5316941" y="3184083"/>
            <a:ext cx="1744471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 err="1" smtClean="0"/>
              <a:t>Аквапанель</a:t>
            </a:r>
            <a:endParaRPr lang="ru-RU" kern="0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 bwMode="auto">
          <a:xfrm>
            <a:off x="5342485" y="1124744"/>
            <a:ext cx="1744471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 err="1" smtClean="0"/>
              <a:t>Файерборд</a:t>
            </a:r>
            <a:endParaRPr lang="ru-RU" kern="0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 bwMode="auto">
          <a:xfrm>
            <a:off x="675428" y="1198403"/>
            <a:ext cx="2528420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 smtClean="0"/>
              <a:t>ГСП, ГСП Н2, ГСП </a:t>
            </a:r>
            <a:r>
              <a:rPr lang="en-US" kern="0" dirty="0" smtClean="0"/>
              <a:t>DF</a:t>
            </a:r>
            <a:endParaRPr lang="ru-RU" kern="0" dirty="0"/>
          </a:p>
        </p:txBody>
      </p:sp>
      <p:sp>
        <p:nvSpPr>
          <p:cNvPr id="23" name="Объект 2"/>
          <p:cNvSpPr txBox="1">
            <a:spLocks/>
          </p:cNvSpPr>
          <p:nvPr/>
        </p:nvSpPr>
        <p:spPr bwMode="auto">
          <a:xfrm>
            <a:off x="675428" y="3003899"/>
            <a:ext cx="2168380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 smtClean="0"/>
              <a:t>ГВЛ, ГВЛВ, ЭП</a:t>
            </a:r>
            <a:endParaRPr lang="ru-RU" kern="0" dirty="0"/>
          </a:p>
        </p:txBody>
      </p:sp>
      <p:sp>
        <p:nvSpPr>
          <p:cNvPr id="24" name="Объект 2"/>
          <p:cNvSpPr txBox="1">
            <a:spLocks/>
          </p:cNvSpPr>
          <p:nvPr/>
        </p:nvSpPr>
        <p:spPr bwMode="auto">
          <a:xfrm>
            <a:off x="646061" y="4966744"/>
            <a:ext cx="2168380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 smtClean="0"/>
              <a:t>Акустика </a:t>
            </a:r>
            <a:endParaRPr lang="ru-RU" kern="0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 bwMode="auto">
          <a:xfrm>
            <a:off x="3011796" y="1962815"/>
            <a:ext cx="756592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000" b="1" kern="0" dirty="0" smtClean="0"/>
              <a:t>КМ </a:t>
            </a:r>
            <a:r>
              <a:rPr lang="ru-RU" sz="2000" b="1" kern="0" dirty="0" smtClean="0">
                <a:solidFill>
                  <a:srgbClr val="FF0000"/>
                </a:solidFill>
              </a:rPr>
              <a:t>2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 bwMode="auto">
          <a:xfrm>
            <a:off x="3011796" y="3830741"/>
            <a:ext cx="756592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000" b="1" kern="0" dirty="0" smtClean="0"/>
              <a:t>КМ </a:t>
            </a:r>
            <a:r>
              <a:rPr lang="ru-RU" sz="2000" b="1" kern="0" dirty="0" smtClean="0">
                <a:solidFill>
                  <a:srgbClr val="FF0000"/>
                </a:solidFill>
              </a:rPr>
              <a:t>1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 bwMode="auto">
          <a:xfrm>
            <a:off x="3995936" y="5509562"/>
            <a:ext cx="756592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000" b="1" kern="0" dirty="0" smtClean="0"/>
              <a:t>КМ </a:t>
            </a:r>
            <a:r>
              <a:rPr lang="ru-RU" sz="2000" b="1" kern="0" dirty="0" smtClean="0">
                <a:solidFill>
                  <a:srgbClr val="FF0000"/>
                </a:solidFill>
              </a:rPr>
              <a:t>2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 bwMode="auto">
          <a:xfrm>
            <a:off x="3982288" y="6098031"/>
            <a:ext cx="756592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000" b="1" kern="0" dirty="0" smtClean="0"/>
              <a:t>КМ </a:t>
            </a:r>
            <a:r>
              <a:rPr lang="ru-RU" sz="2000" b="1" kern="0" dirty="0" smtClean="0">
                <a:solidFill>
                  <a:srgbClr val="FF0000"/>
                </a:solidFill>
              </a:rPr>
              <a:t>1</a:t>
            </a:r>
            <a:endParaRPr lang="ru-RU" sz="2000" b="1" kern="0" dirty="0">
              <a:solidFill>
                <a:srgbClr val="FF0000"/>
              </a:solidFill>
            </a:endParaRPr>
          </a:p>
        </p:txBody>
      </p:sp>
      <p:pic>
        <p:nvPicPr>
          <p:cNvPr id="29" name="Picture 4" descr="Diamant GKFI 12,5 / 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6"/>
          <a:stretch/>
        </p:blipFill>
        <p:spPr bwMode="auto">
          <a:xfrm>
            <a:off x="4932040" y="5312561"/>
            <a:ext cx="2154916" cy="1131288"/>
          </a:xfrm>
          <a:prstGeom prst="rect">
            <a:avLst/>
          </a:prstGeom>
          <a:noFill/>
          <a:effectLst>
            <a:outerShdw blurRad="177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Объект 2"/>
          <p:cNvSpPr txBox="1">
            <a:spLocks/>
          </p:cNvSpPr>
          <p:nvPr/>
        </p:nvSpPr>
        <p:spPr bwMode="auto">
          <a:xfrm>
            <a:off x="7308851" y="5543348"/>
            <a:ext cx="1604687" cy="34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b="1" kern="0" dirty="0" smtClean="0">
                <a:solidFill>
                  <a:srgbClr val="00B0F0"/>
                </a:solidFill>
              </a:rPr>
              <a:t>Сапфир - </a:t>
            </a:r>
            <a:r>
              <a:rPr lang="ru-RU" b="1" kern="0" dirty="0" smtClean="0"/>
              <a:t>КМ </a:t>
            </a:r>
            <a:r>
              <a:rPr lang="ru-RU" b="1" kern="0" dirty="0" smtClean="0">
                <a:solidFill>
                  <a:srgbClr val="FF0000"/>
                </a:solidFill>
              </a:rPr>
              <a:t>1</a:t>
            </a:r>
            <a:endParaRPr lang="ru-RU" b="1" kern="0" dirty="0"/>
          </a:p>
          <a:p>
            <a:endParaRPr lang="ru-RU" b="1" kern="0" dirty="0">
              <a:solidFill>
                <a:srgbClr val="00B0F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03551" y="5311966"/>
            <a:ext cx="294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ru-RU" sz="32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24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ГОРЮЧЕСТЬ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Класс материала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graphicFrame>
        <p:nvGraphicFramePr>
          <p:cNvPr id="9" name="Group 1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224318"/>
              </p:ext>
            </p:extLst>
          </p:nvPr>
        </p:nvGraphicFramePr>
        <p:xfrm>
          <a:off x="251155" y="2173078"/>
          <a:ext cx="3960805" cy="307198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152493"/>
                <a:gridCol w="1152128"/>
                <a:gridCol w="864096"/>
                <a:gridCol w="792088"/>
              </a:tblGrid>
              <a:tr h="224889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Класс   функциональной пожарной опасности здания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Этажность  и высота здания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Класс ПО материала не более указанного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Для стен и потолков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Вестибюли, лестничные клетки, лифтовые холлы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Общие коридоры, холлы, фойе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2024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 1.2, ф 1.3, ф 2.3, ф 2.4, ф 3.1, ф 3.2, ф 3.6, ф 4.2, ф 4.3, ф 4.4, ф 5.1, ф 5.2, ф 5.3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&lt;</a:t>
                      </a:r>
                      <a:r>
                        <a:rPr kumimoji="0" lang="ru-RU" altLang="ru-RU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9 этажей или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&lt;</a:t>
                      </a:r>
                      <a:r>
                        <a:rPr kumimoji="0" lang="ru-RU" altLang="ru-RU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28 м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КМ2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КМ3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8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E1F00"/>
                          </a:solidFill>
                          <a:effectLst/>
                        </a:rPr>
                        <a:t>более 9 этажей , но </a:t>
                      </a:r>
                      <a:r>
                        <a:rPr kumimoji="0" lang="en-US" alt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E1F00"/>
                          </a:solidFill>
                          <a:effectLst/>
                        </a:rPr>
                        <a:t>&lt;</a:t>
                      </a:r>
                      <a:r>
                        <a:rPr kumimoji="0" lang="ru-RU" alt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E1F00"/>
                          </a:solidFill>
                          <a:effectLst/>
                        </a:rPr>
                        <a:t> 17этажей или более 28, но </a:t>
                      </a:r>
                      <a:r>
                        <a:rPr kumimoji="0" lang="en-US" alt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E1F00"/>
                          </a:solidFill>
                          <a:effectLst/>
                        </a:rPr>
                        <a:t>&lt;</a:t>
                      </a:r>
                      <a:r>
                        <a:rPr kumimoji="0" lang="ru-RU" alt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E1F00"/>
                          </a:solidFill>
                          <a:effectLst/>
                        </a:rPr>
                        <a:t> 50 м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E1F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КМ1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КМ2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3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E1F00"/>
                          </a:solidFill>
                          <a:effectLst/>
                        </a:rPr>
                        <a:t>более 17 этажей или более 50 м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E1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КМ0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КМ1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42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 1.1, ф 2.1, ф 2.2, ф 3.3, </a:t>
                      </a:r>
                      <a:r>
                        <a:rPr kumimoji="0" lang="ru-RU" altLang="ru-RU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ф3.4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 3.5, ф 4.1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вне зависимости от этажности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КМ0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КМ1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9239" y="1866822"/>
            <a:ext cx="3980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kern="0" dirty="0" smtClean="0">
                <a:solidFill>
                  <a:srgbClr val="808080"/>
                </a:solidFill>
                <a:latin typeface="Arial Black" pitchFamily="34" charset="0"/>
                <a:ea typeface="+mj-ea"/>
                <a:cs typeface="+mj-cs"/>
              </a:rPr>
              <a:t>Материалы </a:t>
            </a:r>
            <a:r>
              <a:rPr lang="ru-RU" altLang="ru-RU" sz="1600" b="1" kern="0" dirty="0">
                <a:solidFill>
                  <a:srgbClr val="808080"/>
                </a:solidFill>
                <a:latin typeface="Arial Black" pitchFamily="34" charset="0"/>
                <a:ea typeface="+mj-ea"/>
                <a:cs typeface="+mj-cs"/>
              </a:rPr>
              <a:t>на путях эвакуации</a:t>
            </a:r>
            <a:endParaRPr lang="ru-RU" sz="1050" dirty="0"/>
          </a:p>
        </p:txBody>
      </p:sp>
      <p:graphicFrame>
        <p:nvGraphicFramePr>
          <p:cNvPr id="13" name="Group 10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969678"/>
              </p:ext>
            </p:extLst>
          </p:nvPr>
        </p:nvGraphicFramePr>
        <p:xfrm>
          <a:off x="4421684" y="2188099"/>
          <a:ext cx="4464496" cy="346463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871687"/>
                <a:gridCol w="1152649"/>
                <a:gridCol w="1440160"/>
              </a:tblGrid>
              <a:tr h="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Класс  функциональной пожарной опасности здания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Вместимость зальных помещений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Класс ПО материала не более указанного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381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Для стен и потолков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7739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 1.2, Ф 1.3, Ф 2.3, Ф 2.4, Ф 3.1, Ф 3.2, Ф 3.6, Ф 4.2, Ф 4.3, Ф 4.4, Ф 5.1, Ф 5.2, Ф 5.3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Более 800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КМ0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6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Более 300, но не более 800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КМ1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7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Более 50, но не более 300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КМ2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 более 50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КМ3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77435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 1.1, ф 2.1, ф 2.2, ф 3.3, </a:t>
                      </a:r>
                      <a:r>
                        <a:rPr kumimoji="0" lang="ru-RU" altLang="ru-RU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ф3.4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 3.5, ф 4.1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Более 300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КМ0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2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Более 15, но не более 300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КМ1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 более 15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КМ3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427984" y="1878364"/>
            <a:ext cx="4499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kern="0" dirty="0" smtClean="0">
                <a:solidFill>
                  <a:srgbClr val="808080"/>
                </a:solidFill>
                <a:latin typeface="Arial Black" pitchFamily="34" charset="0"/>
                <a:ea typeface="+mj-ea"/>
                <a:cs typeface="+mj-cs"/>
              </a:rPr>
              <a:t>Материалы для зальных помещений</a:t>
            </a:r>
            <a:endParaRPr lang="ru-RU" sz="105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1134855"/>
            <a:ext cx="8705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Федеральный </a:t>
            </a:r>
            <a:r>
              <a:rPr lang="ru-RU" sz="1200" b="1" dirty="0"/>
              <a:t>закон от 22 июля 2008 г. № 123-ФЗ </a:t>
            </a:r>
            <a:r>
              <a:rPr lang="ru-RU" sz="1200" b="1" dirty="0" smtClean="0"/>
              <a:t> </a:t>
            </a:r>
            <a:r>
              <a:rPr lang="ru-RU" sz="1200" dirty="0"/>
              <a:t>Изменения от 10 июля 2012 г. № 117-ФЗ </a:t>
            </a:r>
            <a:endParaRPr lang="ru-RU" sz="1200" b="1" dirty="0"/>
          </a:p>
          <a:p>
            <a:r>
              <a:rPr lang="ru-RU" sz="1200" dirty="0"/>
              <a:t>«Технический регламент о требованиях пожарной безопасности» </a:t>
            </a:r>
          </a:p>
          <a:p>
            <a:r>
              <a:rPr lang="ru-RU" sz="1200" dirty="0"/>
              <a:t>устанавливает общие требования пожарной безопасности к зданиям и сооружениям, а также к строительным конструкциям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5719806"/>
            <a:ext cx="8277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КНАУФ-лист </a:t>
            </a:r>
            <a:r>
              <a:rPr lang="ru-RU" sz="1600" b="1" dirty="0" smtClean="0"/>
              <a:t>(ГСП) </a:t>
            </a:r>
            <a:r>
              <a:rPr lang="ru-RU" sz="1600" dirty="0"/>
              <a:t>относится к классу </a:t>
            </a:r>
            <a:r>
              <a:rPr lang="ru-RU" sz="1600" b="1" dirty="0">
                <a:solidFill>
                  <a:srgbClr val="FFC000"/>
                </a:solidFill>
              </a:rPr>
              <a:t>КМ2</a:t>
            </a:r>
            <a:r>
              <a:rPr lang="ru-RU" sz="1600" b="1" dirty="0"/>
              <a:t> (Г1, В2, Д1, Т1)</a:t>
            </a:r>
          </a:p>
          <a:p>
            <a:r>
              <a:rPr lang="ru-RU" sz="1600" b="1" dirty="0"/>
              <a:t>КНАУФ-суперлист (ГВЛ</a:t>
            </a:r>
            <a:r>
              <a:rPr lang="ru-RU" sz="1600" b="1" dirty="0" smtClean="0"/>
              <a:t>), КНАУФ-Сапфир </a:t>
            </a:r>
            <a:r>
              <a:rPr lang="ru-RU" sz="1600" dirty="0"/>
              <a:t>относится к классу </a:t>
            </a:r>
            <a:r>
              <a:rPr lang="ru-RU" sz="1600" b="1" dirty="0">
                <a:solidFill>
                  <a:srgbClr val="0070C0"/>
                </a:solidFill>
              </a:rPr>
              <a:t>КМ1</a:t>
            </a:r>
            <a:r>
              <a:rPr lang="ru-RU" sz="1600" b="1" dirty="0"/>
              <a:t> (Г1, В1, Д1, Т1)</a:t>
            </a:r>
          </a:p>
          <a:p>
            <a:r>
              <a:rPr lang="ru-RU" sz="1600" b="1" dirty="0"/>
              <a:t>КНАУФ-Файерборд </a:t>
            </a:r>
            <a:r>
              <a:rPr lang="ru-RU" sz="1600" b="1" dirty="0" smtClean="0"/>
              <a:t>и КНАУФ-</a:t>
            </a:r>
            <a:r>
              <a:rPr lang="ru-RU" sz="1600" b="1" dirty="0" err="1" smtClean="0"/>
              <a:t>Аквапанель</a:t>
            </a:r>
            <a:r>
              <a:rPr lang="ru-RU" sz="1600" b="1" dirty="0" smtClean="0"/>
              <a:t> </a:t>
            </a:r>
            <a:r>
              <a:rPr lang="ru-RU" sz="1600" dirty="0" smtClean="0"/>
              <a:t>относятся к </a:t>
            </a:r>
            <a:r>
              <a:rPr lang="ru-RU" sz="1600" dirty="0"/>
              <a:t>классу </a:t>
            </a:r>
            <a:r>
              <a:rPr lang="ru-RU" sz="1600" b="1" dirty="0" smtClean="0">
                <a:solidFill>
                  <a:srgbClr val="FF0000"/>
                </a:solidFill>
              </a:rPr>
              <a:t>КМ0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76771"/>
            <a:ext cx="2183550" cy="56032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ОГНЕСТОЙКОСТЬ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Перегородки 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5" y="2015612"/>
            <a:ext cx="1102924" cy="206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495302"/>
              </p:ext>
            </p:extLst>
          </p:nvPr>
        </p:nvGraphicFramePr>
        <p:xfrm>
          <a:off x="2170391" y="1718095"/>
          <a:ext cx="640104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770"/>
                <a:gridCol w="1905712"/>
                <a:gridCol w="2623559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latin typeface="Arial,Bold"/>
                        </a:rPr>
                        <a:t>Тип</a:t>
                      </a:r>
                    </a:p>
                    <a:p>
                      <a:pPr algn="l"/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latin typeface="Arial,Bold"/>
                        </a:rPr>
                        <a:t>перегородки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latin typeface="Arial,Bold"/>
                        </a:rPr>
                        <a:t>Предел</a:t>
                      </a:r>
                    </a:p>
                    <a:p>
                      <a:pPr algn="l"/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latin typeface="Arial,Bold"/>
                        </a:rPr>
                        <a:t>огнестойкости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latin typeface="Arial,Bold"/>
                        </a:rPr>
                        <a:t>Материал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Однослойная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EI 45 – EI 60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КНАУФ-лист</a:t>
                      </a:r>
                      <a:endParaRPr lang="ru-RU" sz="1800" baseline="0" dirty="0" smtClean="0"/>
                    </a:p>
                    <a:p>
                      <a:r>
                        <a:rPr lang="ru-RU" sz="1800" baseline="0" dirty="0" smtClean="0"/>
                        <a:t>КНАУФ-суперлист</a:t>
                      </a:r>
                    </a:p>
                    <a:p>
                      <a:r>
                        <a:rPr lang="ru-RU" sz="1800" baseline="0" dirty="0" smtClean="0"/>
                        <a:t>КНАУФ-</a:t>
                      </a:r>
                      <a:r>
                        <a:rPr lang="ru-RU" sz="1800" baseline="0" dirty="0" err="1" smtClean="0"/>
                        <a:t>Аквапанель</a:t>
                      </a:r>
                      <a:endParaRPr lang="ru-RU" sz="1800" baseline="0" dirty="0" smtClean="0"/>
                    </a:p>
                    <a:p>
                      <a:r>
                        <a:rPr lang="ru-RU" sz="1800" baseline="0" dirty="0" smtClean="0"/>
                        <a:t>КНАУФ-Файерборд</a:t>
                      </a:r>
                      <a:endParaRPr lang="en-US" sz="1800" baseline="0" dirty="0" smtClean="0"/>
                    </a:p>
                    <a:p>
                      <a:endParaRPr lang="ru-RU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Двухслойная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EI 60</a:t>
                      </a:r>
                      <a:r>
                        <a:rPr lang="ru-RU" sz="1800" dirty="0" smtClean="0"/>
                        <a:t> – </a:t>
                      </a:r>
                      <a:r>
                        <a:rPr lang="en-US" sz="1800" dirty="0" smtClean="0"/>
                        <a:t>EI</a:t>
                      </a:r>
                      <a:r>
                        <a:rPr lang="en-US" sz="1800" baseline="0" dirty="0" smtClean="0"/>
                        <a:t> 120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КНАУФ-лист</a:t>
                      </a:r>
                      <a:r>
                        <a:rPr lang="ru-RU" sz="1800" baseline="0" dirty="0" smtClean="0"/>
                        <a:t> </a:t>
                      </a:r>
                    </a:p>
                    <a:p>
                      <a:r>
                        <a:rPr lang="ru-RU" sz="1800" baseline="0" dirty="0" smtClean="0"/>
                        <a:t>КНАУФ-суперлист</a:t>
                      </a:r>
                    </a:p>
                    <a:p>
                      <a:r>
                        <a:rPr lang="ru-RU" sz="1800" baseline="0" dirty="0" smtClean="0"/>
                        <a:t>КНАУФ-</a:t>
                      </a:r>
                      <a:r>
                        <a:rPr lang="ru-RU" sz="1800" baseline="0" dirty="0" err="1" smtClean="0"/>
                        <a:t>Аквапанель</a:t>
                      </a:r>
                      <a:endParaRPr lang="ru-RU" sz="1800" baseline="0" dirty="0" smtClean="0"/>
                    </a:p>
                    <a:p>
                      <a:r>
                        <a:rPr lang="ru-RU" sz="1800" baseline="0" dirty="0" smtClean="0"/>
                        <a:t>КНАУФ-Файерборд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Трехслойная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EI 240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КНАУФ-лист огнестойкий</a:t>
                      </a:r>
                      <a:endParaRPr lang="ru-RU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/>
                        <a:t>КНАУФ-суперлист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7"/>
          <a:stretch/>
        </p:blipFill>
        <p:spPr bwMode="auto">
          <a:xfrm>
            <a:off x="1085317" y="4865055"/>
            <a:ext cx="1098233" cy="181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5"/>
          <a:stretch/>
        </p:blipFill>
        <p:spPr bwMode="auto">
          <a:xfrm>
            <a:off x="239282" y="3156925"/>
            <a:ext cx="965132" cy="207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ОГНЕСТОЙКОСТЬ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Перегородки 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2" y="1074513"/>
            <a:ext cx="8605615" cy="553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ОГНЕСТОЙКОСТЬ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Перекрытия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0" y="1143000"/>
            <a:ext cx="7279281" cy="546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10" y="1138179"/>
            <a:ext cx="9429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94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ОГНЕСТОЙКОСТЬ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Наружные стены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9" y="1151546"/>
            <a:ext cx="7538244" cy="534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71" y="1151546"/>
            <a:ext cx="1333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9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ОГНЕСТОЙКОСТЬ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Несущие стены из ЛСТК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71" y="1151546"/>
            <a:ext cx="1333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2" y="1077032"/>
            <a:ext cx="8874328" cy="554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1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/>
          <a:srcRect t="10518" b="9947"/>
          <a:stretch/>
        </p:blipFill>
        <p:spPr>
          <a:xfrm>
            <a:off x="1" y="1143000"/>
            <a:ext cx="9144000" cy="5473700"/>
          </a:xfrm>
          <a:prstGeom prst="rect">
            <a:avLst/>
          </a:prstGeom>
        </p:spPr>
      </p:pic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DFB4EDB2-B4E6-BD4B-801D-845ACE064D53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457200" rtl="0" eaLnBrk="1" latinLnBrk="0" hangingPunct="1">
              <a:defRPr lang="de-DE" sz="8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ru-RU" dirty="0" smtClean="0"/>
              <a:t>Краснодар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936625" y="1327150"/>
            <a:ext cx="3635375" cy="1672424"/>
          </a:xfrm>
        </p:spPr>
        <p:txBody>
          <a:bodyPr/>
          <a:lstStyle/>
          <a:p>
            <a:r>
              <a:rPr lang="ru-RU" dirty="0" smtClean="0"/>
              <a:t>КНАУФ как предприятие </a:t>
            </a:r>
          </a:p>
          <a:p>
            <a:r>
              <a:rPr lang="ru-RU" dirty="0" smtClean="0"/>
              <a:t>Системы</a:t>
            </a:r>
          </a:p>
          <a:p>
            <a:r>
              <a:rPr lang="ru-RU" dirty="0" smtClean="0"/>
              <a:t>Горючесть</a:t>
            </a:r>
          </a:p>
          <a:p>
            <a:r>
              <a:rPr lang="ru-RU" dirty="0" smtClean="0"/>
              <a:t>Огнестойкость</a:t>
            </a:r>
          </a:p>
          <a:p>
            <a:r>
              <a:rPr lang="ru-RU" dirty="0" smtClean="0"/>
              <a:t>Огнезащита</a:t>
            </a:r>
            <a:endParaRPr lang="de-DE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Комплектные системы КНАУФ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7311612" y="6623002"/>
            <a:ext cx="1832388" cy="234999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9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ОГНЕСТОЙКОСТЬ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Потолок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en-US" dirty="0" smtClean="0"/>
              <a:t>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02" y="1681976"/>
            <a:ext cx="6466402" cy="464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187624" y="2292016"/>
            <a:ext cx="5744146" cy="4035370"/>
            <a:chOff x="1331640" y="2292016"/>
            <a:chExt cx="5744146" cy="403537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292016"/>
              <a:ext cx="5744146" cy="4035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Заголовок 1"/>
            <p:cNvSpPr txBox="1">
              <a:spLocks/>
            </p:cNvSpPr>
            <p:nvPr/>
          </p:nvSpPr>
          <p:spPr bwMode="auto">
            <a:xfrm>
              <a:off x="1619671" y="2492896"/>
              <a:ext cx="131881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US" sz="3200" kern="0" dirty="0">
                  <a:solidFill>
                    <a:srgbClr val="C00000"/>
                  </a:solidFill>
                </a:rPr>
                <a:t>R</a:t>
              </a:r>
              <a:r>
                <a:rPr lang="en-US" sz="3200" kern="0" dirty="0" smtClean="0">
                  <a:solidFill>
                    <a:srgbClr val="C00000"/>
                  </a:solidFill>
                </a:rPr>
                <a:t>EI 150</a:t>
              </a:r>
              <a:endParaRPr lang="ru-RU" sz="3200" kern="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1" y="1681976"/>
            <a:ext cx="1656184" cy="130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5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ОГНЕЗАЩИТА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Огнезащита колонн и балок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en-US" dirty="0" smtClean="0"/>
              <a:t>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638729"/>
            <a:ext cx="34956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75" y="1638729"/>
            <a:ext cx="13239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93" y="1597181"/>
            <a:ext cx="13620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53" y="1588053"/>
            <a:ext cx="1362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26" y="4622049"/>
            <a:ext cx="1294824" cy="133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0" y="4636524"/>
            <a:ext cx="1271885" cy="133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17" y="4594469"/>
            <a:ext cx="1291894" cy="133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4641534" y="3150897"/>
            <a:ext cx="3239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800" kern="0" dirty="0" smtClean="0">
                <a:solidFill>
                  <a:srgbClr val="C00000"/>
                </a:solidFill>
              </a:rPr>
              <a:t>КНАУФ-Файерборд</a:t>
            </a:r>
            <a:endParaRPr lang="ru-RU" sz="1800" kern="0" dirty="0">
              <a:solidFill>
                <a:srgbClr val="C00000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4641534" y="4190133"/>
            <a:ext cx="3239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800" kern="0" dirty="0" smtClean="0">
                <a:solidFill>
                  <a:srgbClr val="0070C0"/>
                </a:solidFill>
              </a:rPr>
              <a:t>КНАУФ-суперлист (ГВЛ)</a:t>
            </a:r>
            <a:endParaRPr lang="ru-RU" sz="1800" kern="0" dirty="0">
              <a:solidFill>
                <a:srgbClr val="0070C0"/>
              </a:solidFill>
            </a:endParaRPr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467" y="3282187"/>
            <a:ext cx="1358593" cy="100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" y="1588053"/>
            <a:ext cx="4126380" cy="444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0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ОГНЕЗАЩИТА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Огнезащита колонн и балок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en-US" dirty="0" smtClean="0"/>
              <a:t>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5" y="1072973"/>
            <a:ext cx="7729657" cy="548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02" y="1072973"/>
            <a:ext cx="1333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0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ОГНЕЗАЩИТА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Огнезащита колонн и балок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en-US" dirty="0" smtClean="0"/>
              <a:t>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0" y="1076396"/>
            <a:ext cx="8041740" cy="551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954" y="1073132"/>
            <a:ext cx="66675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2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936625" y="0"/>
            <a:ext cx="6372226" cy="577850"/>
          </a:xfrm>
        </p:spPr>
        <p:txBody>
          <a:bodyPr/>
          <a:lstStyle/>
          <a:p>
            <a:r>
              <a:rPr lang="ru-RU" dirty="0" smtClean="0"/>
              <a:t>ОГНЕЗАЩИТА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Огнезащита колонн и балок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en-US" dirty="0" smtClean="0"/>
              <a:t>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5" y="1051132"/>
            <a:ext cx="7553110" cy="554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33" y="1051131"/>
            <a:ext cx="1025442" cy="56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0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936625" y="0"/>
            <a:ext cx="6372226" cy="577850"/>
          </a:xfrm>
        </p:spPr>
        <p:txBody>
          <a:bodyPr/>
          <a:lstStyle/>
          <a:p>
            <a:r>
              <a:rPr lang="ru-RU" dirty="0" smtClean="0"/>
              <a:t>ОГНЕЗАЩИТА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Огнезащита колонн и балок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en-US" dirty="0" smtClean="0"/>
              <a:t>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6" y="1050010"/>
            <a:ext cx="8161234" cy="555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4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Казань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1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05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59279-6935-4CAA-A598-DCB3BE5753D7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296880" y="454926"/>
            <a:ext cx="5948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+mj-lt"/>
                <a:ea typeface="Gungsuh" panose="02030600000101010101" pitchFamily="18" charset="-127"/>
              </a:rPr>
              <a:t>Спасибо за внимание!</a:t>
            </a:r>
            <a:endParaRPr lang="ru-RU" sz="3200" dirty="0">
              <a:solidFill>
                <a:srgbClr val="0070C0"/>
              </a:solidFill>
              <a:latin typeface="+mj-lt"/>
              <a:ea typeface="Gungsuh" panose="02030600000101010101" pitchFamily="18" charset="-127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80" y="1039701"/>
            <a:ext cx="5017939" cy="376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562795" y="1039701"/>
            <a:ext cx="2999314" cy="2451644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altLang="ru-RU" sz="1600" b="0" kern="0" dirty="0" smtClean="0">
                <a:solidFill>
                  <a:schemeClr val="tx1"/>
                </a:solidFill>
                <a:ea typeface="Gungsuh" panose="02030600000101010101" pitchFamily="18" charset="-127"/>
              </a:rPr>
              <a:t>Южная сбытовая дирекция – </a:t>
            </a:r>
          </a:p>
          <a:p>
            <a:pPr>
              <a:spcBef>
                <a:spcPts val="0"/>
              </a:spcBef>
              <a:defRPr/>
            </a:pPr>
            <a:r>
              <a:rPr lang="ru-RU" altLang="ru-RU" sz="1600" b="0" kern="0" dirty="0" smtClean="0">
                <a:solidFill>
                  <a:schemeClr val="tx1"/>
                </a:solidFill>
                <a:ea typeface="Gungsuh" panose="02030600000101010101" pitchFamily="18" charset="-127"/>
              </a:rPr>
              <a:t>филиал ООО «КНАУФ ГИПС» (г. Краснодар)</a:t>
            </a:r>
          </a:p>
          <a:p>
            <a:pPr>
              <a:spcBef>
                <a:spcPts val="0"/>
              </a:spcBef>
              <a:defRPr/>
            </a:pPr>
            <a:endParaRPr lang="ru-RU" altLang="ru-RU" sz="1600" b="0" kern="0" dirty="0">
              <a:solidFill>
                <a:schemeClr val="tx1"/>
              </a:solidFill>
              <a:ea typeface="Gungsuh" panose="02030600000101010101" pitchFamily="18" charset="-127"/>
            </a:endParaRPr>
          </a:p>
          <a:p>
            <a:pPr>
              <a:spcBef>
                <a:spcPts val="0"/>
              </a:spcBef>
              <a:defRPr/>
            </a:pPr>
            <a:r>
              <a:rPr lang="ru-RU" altLang="ru-RU" sz="1600" b="0" kern="0" dirty="0" smtClean="0">
                <a:solidFill>
                  <a:schemeClr val="tx1"/>
                </a:solidFill>
                <a:ea typeface="Gungsuh" panose="02030600000101010101" pitchFamily="18" charset="-127"/>
              </a:rPr>
              <a:t>г. Краснодар, ул. Индустриальная, 88</a:t>
            </a:r>
          </a:p>
          <a:p>
            <a:pPr>
              <a:spcBef>
                <a:spcPts val="0"/>
              </a:spcBef>
              <a:defRPr/>
            </a:pPr>
            <a:endParaRPr lang="ru-RU" altLang="ru-RU" sz="1600" b="0" kern="0" dirty="0">
              <a:solidFill>
                <a:schemeClr val="tx1"/>
              </a:solidFill>
              <a:ea typeface="Gungsuh" panose="02030600000101010101" pitchFamily="18" charset="-127"/>
            </a:endParaRPr>
          </a:p>
          <a:p>
            <a:pPr>
              <a:spcBef>
                <a:spcPts val="0"/>
              </a:spcBef>
              <a:defRPr/>
            </a:pPr>
            <a:r>
              <a:rPr lang="ru-RU" altLang="ru-RU" sz="1600" kern="0" dirty="0" smtClean="0">
                <a:solidFill>
                  <a:schemeClr val="tx1"/>
                </a:solidFill>
                <a:ea typeface="Gungsuh" panose="02030600000101010101" pitchFamily="18" charset="-127"/>
              </a:rPr>
              <a:t>Тел.: +7(861) 267-80-30</a:t>
            </a:r>
          </a:p>
          <a:p>
            <a:pPr>
              <a:spcBef>
                <a:spcPts val="0"/>
              </a:spcBef>
              <a:defRPr/>
            </a:pPr>
            <a:r>
              <a:rPr lang="en-US" altLang="ru-RU" sz="1600" b="0" kern="0" dirty="0" smtClean="0">
                <a:solidFill>
                  <a:schemeClr val="tx1"/>
                </a:solidFill>
                <a:ea typeface="Gungsuh" panose="02030600000101010101" pitchFamily="18" charset="-127"/>
              </a:rPr>
              <a:t>kuban@knauf.ru</a:t>
            </a:r>
          </a:p>
          <a:p>
            <a:pPr>
              <a:spcBef>
                <a:spcPts val="0"/>
              </a:spcBef>
              <a:defRPr/>
            </a:pPr>
            <a:endParaRPr lang="en-US" altLang="ru-RU" sz="1600" b="0" kern="0" dirty="0">
              <a:solidFill>
                <a:schemeClr val="tx1"/>
              </a:solidFill>
              <a:ea typeface="Gungsuh" panose="02030600000101010101" pitchFamily="18" charset="-127"/>
            </a:endParaRPr>
          </a:p>
          <a:p>
            <a:pPr>
              <a:spcBef>
                <a:spcPts val="0"/>
              </a:spcBef>
              <a:defRPr/>
            </a:pPr>
            <a:endParaRPr lang="en-US" altLang="ru-RU" sz="2400" kern="0" dirty="0" smtClean="0">
              <a:solidFill>
                <a:srgbClr val="2FA6FF"/>
              </a:solidFill>
              <a:ea typeface="Gungsuh" panose="02030600000101010101" pitchFamily="18" charset="-127"/>
            </a:endParaRPr>
          </a:p>
          <a:p>
            <a:pPr>
              <a:spcBef>
                <a:spcPts val="0"/>
              </a:spcBef>
              <a:defRPr/>
            </a:pPr>
            <a:endParaRPr lang="en-US" altLang="ru-RU" sz="2400" kern="0" dirty="0">
              <a:solidFill>
                <a:srgbClr val="2FA6FF"/>
              </a:solidFill>
              <a:ea typeface="Gungsuh" panose="02030600000101010101" pitchFamily="18" charset="-127"/>
            </a:endParaRPr>
          </a:p>
          <a:p>
            <a:pPr>
              <a:spcBef>
                <a:spcPts val="600"/>
              </a:spcBef>
              <a:defRPr/>
            </a:pPr>
            <a:endParaRPr lang="en-US" altLang="ru-RU" sz="2400" b="0" kern="0" dirty="0" smtClean="0">
              <a:solidFill>
                <a:schemeClr val="tx1"/>
              </a:solidFill>
              <a:ea typeface="Gungsuh" panose="02030600000101010101" pitchFamily="18" charset="-127"/>
            </a:endParaRPr>
          </a:p>
          <a:p>
            <a:pPr>
              <a:spcBef>
                <a:spcPts val="600"/>
              </a:spcBef>
              <a:defRPr/>
            </a:pPr>
            <a:endParaRPr lang="ru-RU" altLang="ru-RU" sz="2400" b="0" kern="0" dirty="0" smtClean="0">
              <a:solidFill>
                <a:schemeClr val="tx1"/>
              </a:solidFill>
              <a:ea typeface="Gungsuh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53637" y="5197959"/>
            <a:ext cx="204366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kern="0" dirty="0" smtClean="0">
                <a:solidFill>
                  <a:schemeClr val="bg1">
                    <a:lumMod val="50000"/>
                  </a:schemeClr>
                </a:solidFill>
                <a:ea typeface="Gungsuh" panose="02030600000101010101" pitchFamily="18" charset="-127"/>
              </a:rPr>
              <a:t>поставки     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kern="0" dirty="0" smtClean="0">
                <a:solidFill>
                  <a:schemeClr val="bg1">
                    <a:lumMod val="50000"/>
                  </a:schemeClr>
                </a:solidFill>
                <a:ea typeface="Gungsuh" panose="02030600000101010101" pitchFamily="18" charset="-127"/>
              </a:rPr>
              <a:t>консультации    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kern="0" dirty="0" smtClean="0">
                <a:solidFill>
                  <a:schemeClr val="bg1">
                    <a:lumMod val="50000"/>
                  </a:schemeClr>
                </a:solidFill>
                <a:ea typeface="Gungsuh" panose="02030600000101010101" pitchFamily="18" charset="-127"/>
              </a:rPr>
              <a:t>обучение</a:t>
            </a:r>
          </a:p>
          <a:p>
            <a:pPr>
              <a:spcBef>
                <a:spcPts val="0"/>
              </a:spcBef>
              <a:defRPr/>
            </a:pPr>
            <a:endParaRPr lang="en-US" altLang="ru-RU" sz="500" kern="0" dirty="0" smtClean="0">
              <a:solidFill>
                <a:schemeClr val="bg1">
                  <a:lumMod val="50000"/>
                </a:schemeClr>
              </a:solidFill>
              <a:ea typeface="Gungsuh" panose="02030600000101010101" pitchFamily="18" charset="-127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ru-RU" kern="0" dirty="0" smtClean="0">
                <a:solidFill>
                  <a:srgbClr val="00B0F0"/>
                </a:solidFill>
                <a:ea typeface="Gungsuh" panose="02030600000101010101" pitchFamily="18" charset="-127"/>
              </a:rPr>
              <a:t>     www.knauf.ru</a:t>
            </a:r>
            <a:endParaRPr lang="ru-RU" altLang="ru-RU" kern="0" dirty="0">
              <a:solidFill>
                <a:srgbClr val="00B0F0"/>
              </a:solidFill>
              <a:ea typeface="Gungsuh" panose="02030600000101010101" pitchFamily="18" charset="-127"/>
            </a:endParaRPr>
          </a:p>
        </p:txBody>
      </p:sp>
      <p:pic>
        <p:nvPicPr>
          <p:cNvPr id="17412" name="Picture 4" descr="C:\Users\Kosulya.Valeriya\Desktop\KNAUF\Логотип_н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0" y="5016121"/>
            <a:ext cx="2053481" cy="119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Kosulya.Valeriya\Desktop\KNAUF\лого лис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16" y="3938310"/>
            <a:ext cx="2443272" cy="24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7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cap="all" dirty="0" smtClean="0"/>
              <a:t>Фильм</a:t>
            </a:r>
            <a:endParaRPr lang="ru-RU" cap="all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271F4-0095-4FF6-B90C-47BAE16E7494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7" name="Picture 3" descr="C:\Users\MaryanenkoA.GROUP\Desktop\cutout_254349_viewport_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288676"/>
            <a:ext cx="6460621" cy="28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473700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ГЛАВА </a:t>
            </a:r>
            <a:r>
              <a:rPr lang="ru-RU" smtClean="0"/>
              <a:t>1 Предприятие КНАУФ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7311612" y="6623002"/>
            <a:ext cx="1832388" cy="234999"/>
          </a:xfrm>
          <a:prstGeom prst="rect">
            <a:avLst/>
          </a:prstGeom>
          <a:solidFill>
            <a:srgbClr val="009D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886969" y="6623001"/>
            <a:ext cx="588300" cy="23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757C6510-3BEF-4E40-ACBF-D48775C00038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475268" y="6623003"/>
            <a:ext cx="2632364" cy="234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457200" rtl="0" eaLnBrk="1" latinLnBrk="0" hangingPunct="1">
              <a:defRPr lang="de-DE" sz="8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ru-RU" dirty="0"/>
              <a:t>Краснодар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71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3" name="Titel 7"/>
          <p:cNvSpPr>
            <a:spLocks noGrp="1"/>
          </p:cNvSpPr>
          <p:nvPr>
            <p:ph type="title"/>
          </p:nvPr>
        </p:nvSpPr>
        <p:spPr>
          <a:xfrm>
            <a:off x="936625" y="0"/>
            <a:ext cx="6372226" cy="577850"/>
          </a:xfrm>
        </p:spPr>
        <p:txBody>
          <a:bodyPr/>
          <a:lstStyle/>
          <a:p>
            <a:r>
              <a:rPr lang="ru-RU" dirty="0" smtClean="0"/>
              <a:t>Предприятие КНАУФ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936625" y="577850"/>
            <a:ext cx="6372226" cy="565150"/>
          </a:xfrm>
        </p:spPr>
        <p:txBody>
          <a:bodyPr/>
          <a:lstStyle/>
          <a:p>
            <a:r>
              <a:rPr lang="ru-RU" dirty="0" smtClean="0"/>
              <a:t>От семейного предприятия к семейству предприятий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D714-BB0E-3D48-A9CB-245C4C108059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Краснодар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ШТАБ-КВАРТИРА КНАУФ в </a:t>
            </a:r>
            <a:r>
              <a:rPr lang="ru-RU" dirty="0" err="1" smtClean="0"/>
              <a:t>Ипхофене</a:t>
            </a:r>
            <a:r>
              <a:rPr lang="ru-RU" dirty="0" smtClean="0"/>
              <a:t> (Германия)</a:t>
            </a:r>
            <a:endParaRPr lang="ru-RU" dirty="0"/>
          </a:p>
        </p:txBody>
      </p:sp>
      <p:pic>
        <p:nvPicPr>
          <p:cNvPr id="1026" name="Picture 2" descr="C:\Users\MaryanenkoA\Desktop\cutout_196004_viewpor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1759"/>
            <a:ext cx="914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38385" y="1097895"/>
            <a:ext cx="4033616" cy="329254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/>
              <a:t>Компания </a:t>
            </a:r>
            <a:r>
              <a:rPr lang="ru-RU" dirty="0">
                <a:solidFill>
                  <a:srgbClr val="36A7E9"/>
                </a:solidFill>
              </a:rPr>
              <a:t>КНАУФ </a:t>
            </a:r>
            <a:r>
              <a:rPr lang="ru-RU" dirty="0" smtClean="0"/>
              <a:t>это</a:t>
            </a:r>
            <a:endParaRPr lang="de-DE" dirty="0"/>
          </a:p>
          <a:p>
            <a:r>
              <a:rPr lang="ru-RU" b="0" dirty="0"/>
              <a:t>150 заводов и сбытовых организаций</a:t>
            </a:r>
          </a:p>
          <a:p>
            <a:r>
              <a:rPr lang="ru-RU" dirty="0"/>
              <a:t>60 стран </a:t>
            </a:r>
            <a:r>
              <a:rPr lang="ru-RU" dirty="0" smtClean="0"/>
              <a:t>мира</a:t>
            </a:r>
            <a:endParaRPr lang="ru-RU" b="0" dirty="0" smtClean="0"/>
          </a:p>
          <a:p>
            <a:r>
              <a:rPr lang="ru-RU" b="0" dirty="0">
                <a:solidFill>
                  <a:schemeClr val="bg1"/>
                </a:solidFill>
              </a:rPr>
              <a:t>26 000 сотрудников</a:t>
            </a:r>
          </a:p>
          <a:p>
            <a:r>
              <a:rPr lang="ru-RU" b="0" dirty="0">
                <a:solidFill>
                  <a:schemeClr val="bg1"/>
                </a:solidFill>
              </a:rPr>
              <a:t>6,27 миллиарда ЕВРО оборот (2013) из которых не многим менее 1 миллиарда в России</a:t>
            </a:r>
          </a:p>
          <a:p>
            <a:endParaRPr lang="ru-RU" b="0" dirty="0" smtClean="0"/>
          </a:p>
          <a:p>
            <a:endParaRPr lang="ru-RU" b="0" dirty="0"/>
          </a:p>
          <a:p>
            <a:endParaRPr lang="ru-RU" b="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4631821" y="219175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Лидер </a:t>
            </a:r>
            <a:r>
              <a:rPr lang="ru-RU" dirty="0">
                <a:solidFill>
                  <a:schemeClr val="bg1"/>
                </a:solidFill>
              </a:rPr>
              <a:t>рынка в Европе, США, Южной Америке, Азии, Африки, Австралии и России </a:t>
            </a:r>
          </a:p>
          <a:p>
            <a:r>
              <a:rPr lang="ru-RU" dirty="0">
                <a:solidFill>
                  <a:schemeClr val="bg1"/>
                </a:solidFill>
              </a:rPr>
              <a:t>В России 15 заводов с 36 </a:t>
            </a:r>
            <a:r>
              <a:rPr lang="ru-RU" dirty="0" smtClean="0">
                <a:solidFill>
                  <a:schemeClr val="bg1"/>
                </a:solidFill>
              </a:rPr>
              <a:t> производственными </a:t>
            </a:r>
            <a:r>
              <a:rPr lang="ru-RU" dirty="0">
                <a:solidFill>
                  <a:schemeClr val="bg1"/>
                </a:solidFill>
              </a:rPr>
              <a:t>линиями</a:t>
            </a:r>
          </a:p>
        </p:txBody>
      </p:sp>
    </p:spTree>
    <p:extLst>
      <p:ext uri="{BB962C8B-B14F-4D97-AF65-F5344CB8AC3E}">
        <p14:creationId xmlns:p14="http://schemas.microsoft.com/office/powerpoint/2010/main" val="213621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Предприятие КНАУФ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5246-A102-9747-858D-33F038EA0275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Нижняя линия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От семейного предприятия к семейству </a:t>
            </a:r>
            <a:r>
              <a:rPr lang="ru-RU" dirty="0" smtClean="0"/>
              <a:t>предприятий</a:t>
            </a:r>
            <a:endParaRPr lang="de-DE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12" name="Picture 2" descr="\\Ru-krd-nas01\PROTOTYPEDESIGN\2014_заказ БАННЕРОВ_АДМ\Заказ_Август_2014\Макеты\49_3х6_Тимашевск_ВТГ_Ковалев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r="3146" b="21417"/>
          <a:stretch/>
        </p:blipFill>
        <p:spPr bwMode="auto">
          <a:xfrm>
            <a:off x="940114" y="4740225"/>
            <a:ext cx="6383649" cy="18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64" y="1031904"/>
            <a:ext cx="5690088" cy="386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52" y="1031903"/>
            <a:ext cx="1364118" cy="422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7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942974" y="1162169"/>
            <a:ext cx="7944651" cy="1091785"/>
          </a:xfrm>
        </p:spPr>
        <p:txBody>
          <a:bodyPr/>
          <a:lstStyle/>
          <a:p>
            <a:r>
              <a:rPr lang="ru-RU" b="0" dirty="0" smtClean="0"/>
              <a:t>«КНАУФ</a:t>
            </a:r>
            <a:r>
              <a:rPr lang="ru-RU" b="0" dirty="0"/>
              <a:t>» - это комплексные </a:t>
            </a:r>
            <a:r>
              <a:rPr lang="ru-RU" b="0" dirty="0" smtClean="0"/>
              <a:t>решения для </a:t>
            </a:r>
            <a:r>
              <a:rPr lang="ru-RU" b="0" dirty="0"/>
              <a:t>строительства</a:t>
            </a:r>
            <a:r>
              <a:rPr lang="ru-RU" b="0" dirty="0" smtClean="0"/>
              <a:t>, продуманные до </a:t>
            </a:r>
            <a:r>
              <a:rPr lang="ru-RU" b="0" dirty="0"/>
              <a:t>мельчайших </a:t>
            </a:r>
            <a:r>
              <a:rPr lang="ru-RU" b="0" dirty="0" smtClean="0"/>
              <a:t>деталей. </a:t>
            </a:r>
            <a:r>
              <a:rPr lang="ru-RU" b="0" dirty="0"/>
              <a:t>Их отличительные признаки: </a:t>
            </a:r>
            <a:r>
              <a:rPr lang="ru-RU" b="0" dirty="0" err="1"/>
              <a:t>инновационность</a:t>
            </a:r>
            <a:r>
              <a:rPr lang="ru-RU" b="0" dirty="0"/>
              <a:t>, энергетическая эффективность, экономичность, надежность и красивый дизайн</a:t>
            </a:r>
            <a:r>
              <a:rPr lang="ru-RU" b="0" dirty="0" smtClean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12" name="Titel 7"/>
          <p:cNvSpPr>
            <a:spLocks noGrp="1"/>
          </p:cNvSpPr>
          <p:nvPr>
            <p:ph type="title"/>
          </p:nvPr>
        </p:nvSpPr>
        <p:spPr>
          <a:xfrm>
            <a:off x="936625" y="0"/>
            <a:ext cx="6372226" cy="577850"/>
          </a:xfrm>
        </p:spPr>
        <p:txBody>
          <a:bodyPr/>
          <a:lstStyle/>
          <a:p>
            <a:r>
              <a:rPr lang="ru-RU" dirty="0" smtClean="0"/>
              <a:t>Предприятие КНАУФ</a:t>
            </a:r>
            <a:endParaRPr lang="de-DE" dirty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936625" y="577850"/>
            <a:ext cx="6372226" cy="565150"/>
          </a:xfrm>
        </p:spPr>
        <p:txBody>
          <a:bodyPr/>
          <a:lstStyle/>
          <a:p>
            <a:r>
              <a:rPr lang="ru-RU" dirty="0" smtClean="0"/>
              <a:t>Комплектные решения для строительства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40E9-0F48-2348-9747-FE11AD5200C6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Краснодар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6</a:t>
            </a:fld>
            <a:endParaRPr lang="tr-TR" dirty="0"/>
          </a:p>
        </p:txBody>
      </p:sp>
      <p:pic>
        <p:nvPicPr>
          <p:cNvPr id="10" name="Picture 2" descr="http://www.knauf.com/cutout/cutout_123288_popup_landscape_4x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77208"/>
            <a:ext cx="3138958" cy="23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740879" y="5425480"/>
            <a:ext cx="2304256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kern="0" dirty="0" smtClean="0"/>
              <a:t>Сухое строительство</a:t>
            </a:r>
            <a:endParaRPr lang="ru-RU" kern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45160"/>
            <a:ext cx="3143560" cy="235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 bwMode="auto">
          <a:xfrm>
            <a:off x="3738544" y="4901680"/>
            <a:ext cx="135408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kern="0" dirty="0" smtClean="0"/>
              <a:t>Изоляция</a:t>
            </a:r>
            <a:endParaRPr lang="ru-RU" kern="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77208"/>
            <a:ext cx="3143561" cy="235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 bwMode="auto">
          <a:xfrm>
            <a:off x="6546856" y="5425480"/>
            <a:ext cx="135408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kern="0" dirty="0" smtClean="0"/>
              <a:t>Штукатурки</a:t>
            </a:r>
            <a:endParaRPr lang="ru-RU" kern="0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 bwMode="auto">
          <a:xfrm>
            <a:off x="698149" y="5817796"/>
            <a:ext cx="2304256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kern="0" dirty="0" smtClean="0"/>
              <a:t>Потолки</a:t>
            </a:r>
            <a:endParaRPr lang="ru-RU" kern="0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3695814" y="5293996"/>
            <a:ext cx="135408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kern="0" dirty="0" smtClean="0"/>
              <a:t>Стены</a:t>
            </a:r>
            <a:endParaRPr lang="ru-RU" kern="0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 bwMode="auto">
          <a:xfrm>
            <a:off x="6504126" y="5817796"/>
            <a:ext cx="135408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kern="0" dirty="0" smtClean="0"/>
              <a:t>Полы</a:t>
            </a:r>
            <a:endParaRPr lang="ru-RU" kern="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6" y="3369524"/>
            <a:ext cx="3143561" cy="235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390" y="3369524"/>
            <a:ext cx="3149713" cy="235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44" y="2865468"/>
            <a:ext cx="3156573" cy="235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9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Предприятие КНАУФ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Краснодар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23528" y="1124744"/>
            <a:ext cx="6410325" cy="396875"/>
          </a:xfrm>
          <a:prstGeom prst="rect">
            <a:avLst/>
          </a:prstGeom>
        </p:spPr>
        <p:txBody>
          <a:bodyPr vert="horz" lIns="0" rIns="0" bIns="0"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600" kern="1200">
                <a:solidFill>
                  <a:srgbClr val="595959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ru-RU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23529" y="5301208"/>
            <a:ext cx="2304256" cy="2880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60432" cy="329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бъект 2"/>
          <p:cNvSpPr txBox="1">
            <a:spLocks/>
          </p:cNvSpPr>
          <p:nvPr/>
        </p:nvSpPr>
        <p:spPr bwMode="auto">
          <a:xfrm>
            <a:off x="323140" y="1233587"/>
            <a:ext cx="2304256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 smtClean="0"/>
              <a:t>Лаборатория КНАУФ</a:t>
            </a:r>
            <a:endParaRPr lang="ru-RU" kern="0" dirty="0"/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936625" y="577850"/>
            <a:ext cx="6372226" cy="565150"/>
          </a:xfrm>
        </p:spPr>
        <p:txBody>
          <a:bodyPr/>
          <a:lstStyle/>
          <a:p>
            <a:r>
              <a:rPr lang="ru-RU" dirty="0"/>
              <a:t>Постоянно в поиске нового и полезного</a:t>
            </a:r>
          </a:p>
        </p:txBody>
      </p:sp>
      <p:pic>
        <p:nvPicPr>
          <p:cNvPr id="2052" name="Picture 4" descr="https://www.knauf.de/cutout/cutout_248965_popup_landscape_4x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02" y="1521619"/>
            <a:ext cx="6728883" cy="503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СИСТЕМЫ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Базовый элемент ГИПС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Краснодар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12" name="Picture Placeholder 7" descr="Screen Shot 2013-04-16 at 16.28.43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4" r="9873"/>
          <a:stretch/>
        </p:blipFill>
        <p:spPr bwMode="auto">
          <a:xfrm>
            <a:off x="170032" y="1489592"/>
            <a:ext cx="4176464" cy="443963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6" name="Picture Placeholder 6" descr="Skærmbillede 2013-03-21 kl. 17.04.4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9744" y="1487568"/>
            <a:ext cx="4488190" cy="4584539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712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СИСТЕМЫ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Строительный материал ГИПС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r"/>
            <a:r>
              <a:rPr lang="ru-RU" dirty="0" smtClean="0"/>
              <a:t>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3767-4F3F-A84A-BDC1-FAC4BFEB186A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475268" y="6623003"/>
            <a:ext cx="2632364" cy="234999"/>
          </a:xfrm>
        </p:spPr>
        <p:txBody>
          <a:bodyPr/>
          <a:lstStyle/>
          <a:p>
            <a:r>
              <a:rPr lang="ru-RU" dirty="0"/>
              <a:t>Краснодар</a:t>
            </a:r>
            <a:endParaRPr lang="de-DE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>
          <a:xfrm>
            <a:off x="886969" y="6623001"/>
            <a:ext cx="588300" cy="239323"/>
          </a:xfrm>
        </p:spPr>
        <p:txBody>
          <a:bodyPr/>
          <a:lstStyle/>
          <a:p>
            <a:fld id="{E5566F51-49E2-A14D-9B43-7FEC69A761B8}" type="datetime1">
              <a:rPr lang="de-DE" smtClean="0"/>
              <a:t>30.06.2017</a:t>
            </a:fld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71" y="1935956"/>
            <a:ext cx="6435903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28689" y="1341438"/>
            <a:ext cx="70996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de-DE" dirty="0" smtClean="0">
                <a:cs typeface="Arial" charset="0"/>
              </a:rPr>
              <a:t>Химические изменения при варке, </a:t>
            </a:r>
            <a:r>
              <a:rPr lang="ru-RU" altLang="de-DE" dirty="0" err="1" smtClean="0">
                <a:cs typeface="Arial" charset="0"/>
              </a:rPr>
              <a:t>затворении</a:t>
            </a:r>
            <a:r>
              <a:rPr lang="ru-RU" altLang="de-DE" dirty="0" smtClean="0">
                <a:cs typeface="Arial" charset="0"/>
              </a:rPr>
              <a:t> и твердении гипса</a:t>
            </a:r>
            <a:endParaRPr lang="de-DE" altLang="de-DE" dirty="0">
              <a:cs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57648" y="2384848"/>
            <a:ext cx="289479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Гипсовый камень</a:t>
            </a:r>
            <a:r>
              <a:rPr lang="de-DE" altLang="de-DE" sz="1300" b="1" dirty="0" smtClean="0">
                <a:cs typeface="Arial" charset="0"/>
              </a:rPr>
              <a:t> (</a:t>
            </a:r>
            <a:r>
              <a:rPr lang="ru-RU" altLang="de-DE" sz="1300" b="1" dirty="0" err="1" smtClean="0">
                <a:cs typeface="Arial" charset="0"/>
              </a:rPr>
              <a:t>дигидрат</a:t>
            </a:r>
            <a:r>
              <a:rPr lang="de-DE" altLang="de-DE" sz="1300" b="1" dirty="0" smtClean="0">
                <a:cs typeface="Arial" charset="0"/>
              </a:rPr>
              <a:t>)</a:t>
            </a:r>
            <a:endParaRPr lang="de-DE" altLang="de-DE" sz="1300" b="1" dirty="0">
              <a:cs typeface="Arial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378902" y="3341865"/>
            <a:ext cx="289479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Штукатурный гипс </a:t>
            </a:r>
            <a:r>
              <a:rPr lang="de-DE" altLang="de-DE" sz="1300" b="1" dirty="0" smtClean="0">
                <a:cs typeface="Arial" charset="0"/>
              </a:rPr>
              <a:t>(</a:t>
            </a:r>
            <a:r>
              <a:rPr lang="ru-RU" altLang="de-DE" sz="1300" b="1" dirty="0" smtClean="0">
                <a:cs typeface="Arial" charset="0"/>
              </a:rPr>
              <a:t>полугидрат</a:t>
            </a:r>
            <a:r>
              <a:rPr lang="de-DE" altLang="de-DE" sz="1300" b="1" dirty="0" smtClean="0">
                <a:cs typeface="Arial" charset="0"/>
              </a:rPr>
              <a:t>)</a:t>
            </a:r>
            <a:endParaRPr lang="de-DE" altLang="de-DE" sz="1300" b="1" dirty="0">
              <a:cs typeface="Arial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669263" y="4312444"/>
            <a:ext cx="2894799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Гипсовый раствор</a:t>
            </a:r>
            <a:endParaRPr lang="de-DE" altLang="de-DE" sz="1600" b="1" dirty="0">
              <a:cs typeface="Arial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478182" y="5240523"/>
            <a:ext cx="289479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Затвердевший гипс</a:t>
            </a:r>
            <a:r>
              <a:rPr lang="de-DE" altLang="de-DE" sz="1300" b="1" dirty="0" smtClean="0">
                <a:cs typeface="Arial" charset="0"/>
              </a:rPr>
              <a:t> (</a:t>
            </a:r>
            <a:r>
              <a:rPr lang="ru-RU" altLang="de-DE" sz="1300" b="1" dirty="0" err="1" smtClean="0">
                <a:cs typeface="Arial" charset="0"/>
              </a:rPr>
              <a:t>дигидрат</a:t>
            </a:r>
            <a:r>
              <a:rPr lang="de-DE" altLang="de-DE" sz="1300" b="1" dirty="0" smtClean="0">
                <a:cs typeface="Arial" charset="0"/>
              </a:rPr>
              <a:t>)</a:t>
            </a:r>
            <a:endParaRPr lang="de-DE" altLang="de-DE" sz="1300" b="1" dirty="0">
              <a:cs typeface="Arial" charset="0"/>
            </a:endParaRPr>
          </a:p>
          <a:p>
            <a:pPr>
              <a:spcBef>
                <a:spcPct val="50000"/>
              </a:spcBef>
            </a:pPr>
            <a:endParaRPr lang="de-DE" altLang="de-DE" sz="1300" b="1" dirty="0">
              <a:cs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436164" y="2831759"/>
            <a:ext cx="1837536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варка</a:t>
            </a:r>
            <a:endParaRPr lang="de-DE" altLang="de-DE" sz="1300" b="1" dirty="0">
              <a:cs typeface="Arial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405062" y="3828257"/>
            <a:ext cx="1837536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err="1" smtClean="0">
                <a:cs typeface="Arial" charset="0"/>
              </a:rPr>
              <a:t>затворение</a:t>
            </a:r>
            <a:endParaRPr lang="de-DE" altLang="de-DE" sz="1300" b="1" dirty="0">
              <a:cs typeface="Arial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542352" y="5968206"/>
            <a:ext cx="171081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избыточная вода</a:t>
            </a:r>
            <a:r>
              <a:rPr lang="de-DE" altLang="de-DE" sz="1300" b="1" dirty="0">
                <a:cs typeface="Arial" charset="0"/>
              </a:rPr>
              <a:t/>
            </a:r>
            <a:br>
              <a:rPr lang="de-DE" altLang="de-DE" sz="1300" b="1" dirty="0">
                <a:cs typeface="Arial" charset="0"/>
              </a:rPr>
            </a:br>
            <a:r>
              <a:rPr lang="ru-RU" altLang="de-DE" sz="1300" b="1" dirty="0" smtClean="0">
                <a:cs typeface="Arial" charset="0"/>
              </a:rPr>
              <a:t>после твердения</a:t>
            </a:r>
            <a:endParaRPr lang="de-DE" altLang="de-DE" sz="1300" b="1" dirty="0">
              <a:cs typeface="Arial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6938956" y="3664744"/>
            <a:ext cx="2205044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испаряется при варке</a:t>
            </a:r>
            <a:endParaRPr lang="de-DE" altLang="de-DE" sz="1300" b="1" dirty="0">
              <a:cs typeface="Arial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2436164" y="4744244"/>
            <a:ext cx="1837536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твердение</a:t>
            </a:r>
            <a:endParaRPr lang="de-DE" altLang="de-DE" sz="1300" b="1" dirty="0">
              <a:cs typeface="Arial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3068631" y="3019267"/>
            <a:ext cx="183753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de-DE" sz="1300" b="1" dirty="0" smtClean="0">
                <a:cs typeface="Arial" charset="0"/>
              </a:rPr>
              <a:t>сульфат кальция </a:t>
            </a:r>
            <a:r>
              <a:rPr lang="de-DE" altLang="de-DE" sz="1300" b="1" dirty="0" smtClean="0">
                <a:cs typeface="Arial" charset="0"/>
              </a:rPr>
              <a:t>+ </a:t>
            </a:r>
            <a:r>
              <a:rPr lang="ru-RU" altLang="de-DE" sz="1300" b="1" dirty="0" smtClean="0">
                <a:cs typeface="Arial" charset="0"/>
              </a:rPr>
              <a:t>кристаллическая вода</a:t>
            </a:r>
            <a:endParaRPr lang="de-DE" altLang="de-DE" sz="1300" b="1" dirty="0">
              <a:cs typeface="Arial" charset="0"/>
            </a:endParaRPr>
          </a:p>
        </p:txBody>
      </p:sp>
      <p:sp>
        <p:nvSpPr>
          <p:cNvPr id="28" name="AutoShape 15"/>
          <p:cNvSpPr>
            <a:spLocks noChangeArrowheads="1"/>
          </p:cNvSpPr>
          <p:nvPr/>
        </p:nvSpPr>
        <p:spPr bwMode="auto">
          <a:xfrm rot="5400000">
            <a:off x="2128496" y="2794454"/>
            <a:ext cx="238125" cy="315006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16B2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 rot="5400000">
            <a:off x="2128496" y="3770766"/>
            <a:ext cx="238125" cy="315006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16B2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" name="AutoShape 17"/>
          <p:cNvSpPr>
            <a:spLocks noChangeArrowheads="1"/>
          </p:cNvSpPr>
          <p:nvPr/>
        </p:nvSpPr>
        <p:spPr bwMode="auto">
          <a:xfrm rot="5400000">
            <a:off x="2128496" y="4726441"/>
            <a:ext cx="238125" cy="315006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16B2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5046414" y="4744244"/>
            <a:ext cx="62096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>
                <a:solidFill>
                  <a:srgbClr val="181512"/>
                </a:solidFill>
              </a:rPr>
              <a:t>CaSO</a:t>
            </a:r>
            <a:r>
              <a:rPr lang="de-DE" altLang="de-DE" sz="1300" b="1" baseline="-25000">
                <a:solidFill>
                  <a:srgbClr val="181512"/>
                </a:solidFill>
              </a:rPr>
              <a:t>4 </a:t>
            </a:r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5046414" y="5680869"/>
            <a:ext cx="62096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>
                <a:solidFill>
                  <a:srgbClr val="181512"/>
                </a:solidFill>
              </a:rPr>
              <a:t>CaSO</a:t>
            </a:r>
            <a:r>
              <a:rPr lang="de-DE" altLang="de-DE" sz="1300" b="1" baseline="-25000">
                <a:solidFill>
                  <a:srgbClr val="181512"/>
                </a:solidFill>
              </a:rPr>
              <a:t>4 </a:t>
            </a: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4973389" y="3809206"/>
            <a:ext cx="62096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>
                <a:solidFill>
                  <a:srgbClr val="181512"/>
                </a:solidFill>
              </a:rPr>
              <a:t>CaSO</a:t>
            </a:r>
            <a:r>
              <a:rPr lang="de-DE" altLang="de-DE" sz="1300" b="1" baseline="-25000">
                <a:solidFill>
                  <a:srgbClr val="181512"/>
                </a:solidFill>
              </a:rPr>
              <a:t>4 </a:t>
            </a: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4818321" y="2820829"/>
            <a:ext cx="62096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 dirty="0">
                <a:solidFill>
                  <a:srgbClr val="181512"/>
                </a:solidFill>
              </a:rPr>
              <a:t>CaSO</a:t>
            </a:r>
            <a:r>
              <a:rPr lang="de-DE" altLang="de-DE" sz="1300" b="1" baseline="-25000" dirty="0">
                <a:solidFill>
                  <a:srgbClr val="181512"/>
                </a:solidFill>
              </a:rPr>
              <a:t>4 </a:t>
            </a: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5851950" y="5680869"/>
            <a:ext cx="51233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>
                <a:solidFill>
                  <a:srgbClr val="181512"/>
                </a:solidFill>
              </a:rPr>
              <a:t>2 H</a:t>
            </a:r>
            <a:r>
              <a:rPr lang="de-DE" altLang="de-DE" sz="1300" b="1" baseline="-25000">
                <a:solidFill>
                  <a:srgbClr val="181512"/>
                </a:solidFill>
              </a:rPr>
              <a:t>2</a:t>
            </a:r>
            <a:r>
              <a:rPr lang="de-DE" altLang="de-DE" sz="1300" b="1">
                <a:solidFill>
                  <a:srgbClr val="181512"/>
                </a:solidFill>
              </a:rPr>
              <a:t>O</a:t>
            </a: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5799137" y="2799556"/>
            <a:ext cx="675271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 dirty="0">
                <a:solidFill>
                  <a:srgbClr val="181512"/>
                </a:solidFill>
              </a:rPr>
              <a:t>+ 2 H</a:t>
            </a:r>
            <a:r>
              <a:rPr lang="de-DE" altLang="de-DE" sz="1300" b="1" baseline="-25000" dirty="0">
                <a:solidFill>
                  <a:srgbClr val="181512"/>
                </a:solidFill>
              </a:rPr>
              <a:t>2</a:t>
            </a:r>
            <a:r>
              <a:rPr lang="de-DE" altLang="de-DE" sz="1300" b="1" dirty="0">
                <a:solidFill>
                  <a:srgbClr val="181512"/>
                </a:solidFill>
              </a:rPr>
              <a:t>O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5898327" y="2406932"/>
            <a:ext cx="354835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 dirty="0">
                <a:solidFill>
                  <a:srgbClr val="181512"/>
                </a:solidFill>
              </a:rPr>
              <a:t>H</a:t>
            </a:r>
            <a:r>
              <a:rPr lang="de-DE" altLang="de-DE" sz="1300" b="1" baseline="-25000" dirty="0">
                <a:solidFill>
                  <a:srgbClr val="181512"/>
                </a:solidFill>
              </a:rPr>
              <a:t>2</a:t>
            </a:r>
            <a:r>
              <a:rPr lang="de-DE" altLang="de-DE" sz="1300" b="1" dirty="0">
                <a:solidFill>
                  <a:srgbClr val="181512"/>
                </a:solidFill>
              </a:rPr>
              <a:t>O</a:t>
            </a: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5193022" y="2405485"/>
            <a:ext cx="271557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 dirty="0">
                <a:solidFill>
                  <a:srgbClr val="181512"/>
                </a:solidFill>
              </a:rPr>
              <a:t>SO</a:t>
            </a:r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4443671" y="2405485"/>
            <a:ext cx="240781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 dirty="0" err="1">
                <a:solidFill>
                  <a:srgbClr val="181512"/>
                </a:solidFill>
              </a:rPr>
              <a:t>Ca</a:t>
            </a:r>
            <a:endParaRPr lang="de-DE" altLang="de-DE" sz="1300" b="1" dirty="0">
              <a:solidFill>
                <a:srgbClr val="181512"/>
              </a:solidFill>
            </a:endParaRPr>
          </a:p>
        </p:txBody>
      </p:sp>
      <p:sp>
        <p:nvSpPr>
          <p:cNvPr id="40" name="Rectangle 27"/>
          <p:cNvSpPr>
            <a:spLocks noChangeArrowheads="1"/>
          </p:cNvSpPr>
          <p:nvPr/>
        </p:nvSpPr>
        <p:spPr bwMode="auto">
          <a:xfrm>
            <a:off x="7086165" y="2799556"/>
            <a:ext cx="42906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>
                <a:solidFill>
                  <a:srgbClr val="181512"/>
                </a:solidFill>
              </a:rPr>
              <a:t>15 %</a:t>
            </a:r>
          </a:p>
        </p:txBody>
      </p: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7086165" y="3252964"/>
            <a:ext cx="6933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1300" b="1" dirty="0">
                <a:solidFill>
                  <a:srgbClr val="181512"/>
                </a:solidFill>
              </a:rPr>
              <a:t>1</a:t>
            </a:r>
            <a:r>
              <a:rPr lang="de-DE" altLang="de-DE" sz="1300" b="1" baseline="30000" dirty="0">
                <a:solidFill>
                  <a:srgbClr val="181512"/>
                </a:solidFill>
              </a:rPr>
              <a:t>1</a:t>
            </a:r>
            <a:r>
              <a:rPr lang="de-DE" altLang="de-DE" sz="1300" b="1" dirty="0">
                <a:solidFill>
                  <a:srgbClr val="181512"/>
                </a:solidFill>
              </a:rPr>
              <a:t>/</a:t>
            </a:r>
            <a:r>
              <a:rPr lang="de-DE" altLang="de-DE" sz="1300" b="1" baseline="-25000" dirty="0">
                <a:solidFill>
                  <a:srgbClr val="181512"/>
                </a:solidFill>
              </a:rPr>
              <a:t>2 </a:t>
            </a:r>
            <a:r>
              <a:rPr lang="de-DE" altLang="de-DE" sz="1300" b="1" dirty="0">
                <a:solidFill>
                  <a:srgbClr val="181512"/>
                </a:solidFill>
              </a:rPr>
              <a:t>H</a:t>
            </a:r>
            <a:r>
              <a:rPr lang="de-DE" altLang="de-DE" sz="1300" b="1" baseline="-25000" dirty="0">
                <a:solidFill>
                  <a:srgbClr val="181512"/>
                </a:solidFill>
              </a:rPr>
              <a:t>2</a:t>
            </a:r>
            <a:r>
              <a:rPr lang="de-DE" altLang="de-DE" sz="1300" b="1" dirty="0">
                <a:solidFill>
                  <a:srgbClr val="181512"/>
                </a:solidFill>
              </a:rPr>
              <a:t>O</a:t>
            </a:r>
          </a:p>
        </p:txBody>
      </p:sp>
      <p:sp>
        <p:nvSpPr>
          <p:cNvPr id="42" name="Rectangle 29"/>
          <p:cNvSpPr>
            <a:spLocks noChangeArrowheads="1"/>
          </p:cNvSpPr>
          <p:nvPr/>
        </p:nvSpPr>
        <p:spPr bwMode="auto">
          <a:xfrm>
            <a:off x="5734978" y="3809206"/>
            <a:ext cx="588374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 baseline="30000" dirty="0">
                <a:solidFill>
                  <a:srgbClr val="181512"/>
                </a:solidFill>
              </a:rPr>
              <a:t>1</a:t>
            </a:r>
            <a:r>
              <a:rPr lang="de-DE" altLang="de-DE" sz="1300" b="1" dirty="0">
                <a:solidFill>
                  <a:srgbClr val="181512"/>
                </a:solidFill>
              </a:rPr>
              <a:t>/</a:t>
            </a:r>
            <a:r>
              <a:rPr lang="de-DE" altLang="de-DE" sz="1300" b="1" baseline="-25000" dirty="0">
                <a:solidFill>
                  <a:srgbClr val="181512"/>
                </a:solidFill>
              </a:rPr>
              <a:t>2 </a:t>
            </a:r>
            <a:r>
              <a:rPr lang="de-DE" altLang="de-DE" sz="1300" b="1" dirty="0">
                <a:solidFill>
                  <a:srgbClr val="181512"/>
                </a:solidFill>
              </a:rPr>
              <a:t>H</a:t>
            </a:r>
            <a:r>
              <a:rPr lang="de-DE" altLang="de-DE" sz="1300" b="1" baseline="-25000" dirty="0">
                <a:solidFill>
                  <a:srgbClr val="181512"/>
                </a:solidFill>
              </a:rPr>
              <a:t>2</a:t>
            </a:r>
            <a:r>
              <a:rPr lang="de-DE" altLang="de-DE" sz="1300" b="1" dirty="0">
                <a:solidFill>
                  <a:srgbClr val="181512"/>
                </a:solidFill>
              </a:rPr>
              <a:t>O</a:t>
            </a:r>
          </a:p>
        </p:txBody>
      </p:sp>
      <p:sp>
        <p:nvSpPr>
          <p:cNvPr id="43" name="Rectangle 30"/>
          <p:cNvSpPr>
            <a:spLocks noChangeArrowheads="1"/>
          </p:cNvSpPr>
          <p:nvPr/>
        </p:nvSpPr>
        <p:spPr bwMode="auto">
          <a:xfrm>
            <a:off x="4611251" y="1825572"/>
            <a:ext cx="429061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 dirty="0">
                <a:solidFill>
                  <a:srgbClr val="181512"/>
                </a:solidFill>
              </a:rPr>
              <a:t>32 %</a:t>
            </a:r>
          </a:p>
        </p:txBody>
      </p:sp>
      <p:sp>
        <p:nvSpPr>
          <p:cNvPr id="44" name="Rectangle 31"/>
          <p:cNvSpPr>
            <a:spLocks noChangeArrowheads="1"/>
          </p:cNvSpPr>
          <p:nvPr/>
        </p:nvSpPr>
        <p:spPr bwMode="auto">
          <a:xfrm>
            <a:off x="5265074" y="1624330"/>
            <a:ext cx="5340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 dirty="0">
                <a:solidFill>
                  <a:srgbClr val="181512"/>
                </a:solidFill>
              </a:rPr>
              <a:t>100 %</a:t>
            </a: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6001901" y="1825572"/>
            <a:ext cx="429061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>
                <a:solidFill>
                  <a:srgbClr val="181512"/>
                </a:solidFill>
              </a:rPr>
              <a:t>21 %</a:t>
            </a:r>
          </a:p>
        </p:txBody>
      </p:sp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5328801" y="1825572"/>
            <a:ext cx="429061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>
                <a:solidFill>
                  <a:srgbClr val="181512"/>
                </a:solidFill>
              </a:rPr>
              <a:t>47 %</a:t>
            </a: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>
            <a:off x="6353850" y="4744244"/>
            <a:ext cx="523199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5000"/>
              </a:spcBef>
            </a:pPr>
            <a:r>
              <a:rPr lang="de-DE" altLang="de-DE" sz="1300" b="1">
                <a:solidFill>
                  <a:srgbClr val="181512"/>
                </a:solidFill>
              </a:rPr>
              <a:t>n H</a:t>
            </a:r>
            <a:r>
              <a:rPr lang="de-DE" altLang="de-DE" sz="1300" b="1" baseline="-25000">
                <a:solidFill>
                  <a:srgbClr val="181512"/>
                </a:solidFill>
              </a:rPr>
              <a:t>2</a:t>
            </a:r>
            <a:r>
              <a:rPr lang="de-DE" altLang="de-DE" sz="1300" b="1">
                <a:solidFill>
                  <a:srgbClr val="181512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3301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Verbundenes compass Seiten Dokument" ma:contentTypeID="0x0101008A2A6720A644427887CE1344EA49283600993F18B9965D417D8F1AAC3DA85B9571007337976FA0284049B095E07431343A92" ma:contentTypeVersion="11" ma:contentTypeDescription="" ma:contentTypeScope="" ma:versionID="d44029453528a608ca1a9e7a720064f2">
  <xsd:schema xmlns:xsd="http://www.w3.org/2001/XMLSchema" xmlns:xs="http://www.w3.org/2001/XMLSchema" xmlns:p="http://schemas.microsoft.com/office/2006/metadata/properties" xmlns:ns1="http://schemas.microsoft.com/sharepoint/v3" xmlns:ns2="urn:Knauf:SharePoint" xmlns:ns3="880cb654-38c4-41d9-a0d0-ab62553123a8" targetNamespace="http://schemas.microsoft.com/office/2006/metadata/properties" ma:root="true" ma:fieldsID="5060bce487aaa1d0da88ce98dfe802b3" ns1:_="" ns2:_="" ns3:_="">
    <xsd:import namespace="http://schemas.microsoft.com/sharepoint/v3"/>
    <xsd:import namespace="urn:Knauf:SharePoint"/>
    <xsd:import namespace="880cb654-38c4-41d9-a0d0-ab62553123a8"/>
    <xsd:element name="properties">
      <xsd:complexType>
        <xsd:sequence>
          <xsd:element name="documentManagement">
            <xsd:complexType>
              <xsd:all>
                <xsd:element ref="ns2:Knauf.ContactMulti"/>
                <xsd:element ref="ns2:Knauf.TopicMulti.TaxHTField" minOccurs="0"/>
                <xsd:element ref="ns2:Knauf.NavItem.TaxHTField" minOccurs="0"/>
                <xsd:element ref="ns2:Knauf.ParentUrl" minOccurs="0"/>
                <xsd:element ref="ns2:Knauf.RegionMulti.TaxHTField" minOccurs="0"/>
                <xsd:element ref="ns2:Knauf.CountryMulti.TaxHTField" minOccurs="0"/>
                <xsd:element ref="ns2:Knauf.LocationMulti.TaxHTField" minOccurs="0"/>
                <xsd:element ref="ns2:Knauf.CompanyMulti.TaxHTField" minOccurs="0"/>
                <xsd:element ref="ns2:Knauf.DepartmentMulti.TaxHTField" minOccurs="0"/>
                <xsd:element ref="ns2:Knauf.Language.TaxHTField" minOccurs="0"/>
                <xsd:element ref="ns3:TaxKeywordTaxHTField" minOccurs="0"/>
                <xsd:element ref="ns3:TaxCatchAll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Knauf.ValidFrom" minOccurs="0"/>
                <xsd:element ref="ns2:Knauf.Expires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9" nillable="true" ma:displayName="Bewertung (0 - 5)" ma:decimals="2" ma:description="Mittelwert aller Bewertungen, die abgegeben wurden." ma:internalName="AverageRating" ma:readOnly="true">
      <xsd:simpleType>
        <xsd:restriction base="dms:Number"/>
      </xsd:simpleType>
    </xsd:element>
    <xsd:element name="RatingCount" ma:index="30" nillable="true" ma:displayName="Anzahl Bewertungen" ma:decimals="0" ma:description="Anzahl abgegebener Bewertungen" ma:internalName="RatingCount" ma:readOnly="true">
      <xsd:simpleType>
        <xsd:restriction base="dms:Number"/>
      </xsd:simpleType>
    </xsd:element>
    <xsd:element name="RatedBy" ma:index="31" nillable="true" ma:displayName="Bewertet von" ma:description="Benutzer haben das Element bewertet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32" nillable="true" ma:displayName="Benutzerbewertungen" ma:description="Bewertungen für das Element" ma:hidden="true" ma:internalName="Ratings">
      <xsd:simpleType>
        <xsd:restriction base="dms:Note"/>
      </xsd:simpleType>
    </xsd:element>
    <xsd:element name="LikesCount" ma:index="33" nillable="true" ma:displayName="Anzahl 'Gefällt mir'" ma:internalName="LikesCount">
      <xsd:simpleType>
        <xsd:restriction base="dms:Unknown"/>
      </xsd:simpleType>
    </xsd:element>
    <xsd:element name="LikedBy" ma:index="34" nillable="true" ma:displayName="Gefällt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urn:Knauf:SharePoint" elementFormDefault="qualified">
    <xsd:import namespace="http://schemas.microsoft.com/office/2006/documentManagement/types"/>
    <xsd:import namespace="http://schemas.microsoft.com/office/infopath/2007/PartnerControls"/>
    <xsd:element name="Knauf.ContactMulti" ma:index="8" ma:displayName="Ansprechpartner" ma:description="" ma:list="UserInfo" ma:internalName="knContactMulti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Knauf.TopicMulti.TaxHTField" ma:index="10" nillable="true" ma:taxonomy="true" ma:internalName="knTopicMultiTaxHTField" ma:taxonomyFieldName="knTopicMulti" ma:displayName="Inhaltsthema" ma:fieldId="{32ae2722-5447-4430-b438-4bc51df27f7d}" ma:taxonomyMulti="true" ma:sspId="f2ca994e-af34-4201-b48a-8ed6c6265478" ma:termSetId="dd34ec2f-78b5-42c4-91e0-b1e2bd6e38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NavItem.TaxHTField" ma:index="12" nillable="true" ma:taxonomy="true" ma:internalName="knNavItemTaxHTField" ma:taxonomyFieldName="knNavItem" ma:displayName="Navigationselement" ma:indexed="true" ma:fieldId="{2144f08d-0dc7-468f-8c0c-c490a04c3c7a}" ma:sspId="f2ca994e-af34-4201-b48a-8ed6c6265478" ma:termSetId="faeef165-3e2e-4a2c-aa17-16f43d506ae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ParentUrl" ma:index="13" nillable="true" ma:displayName="Verknüpfte Seite" ma:description="" ma:indexed="true" ma:internalName="knParent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Knauf.RegionMulti.TaxHTField" ma:index="15" nillable="true" ma:taxonomy="true" ma:internalName="knRegionMultiTaxHTField" ma:taxonomyFieldName="knRegionMulti" ma:displayName="Region" ma:fieldId="{b671f407-eca4-4ecc-b463-966934f7a0d5}" ma:taxonomyMulti="true" ma:sspId="f2ca994e-af34-4201-b48a-8ed6c6265478" ma:termSetId="2346fd2d-d692-4cd0-8191-a5c51d2376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CountryMulti.TaxHTField" ma:index="17" nillable="true" ma:taxonomy="true" ma:internalName="knCountryMultiTaxHTField" ma:taxonomyFieldName="knCountryMulti" ma:displayName="Land" ma:fieldId="{97296cf0-f310-45c1-bbd7-7b93f99a9146}" ma:taxonomyMulti="true" ma:sspId="f2ca994e-af34-4201-b48a-8ed6c6265478" ma:termSetId="ca559cce-198a-40c2-96e1-840d5f1c9ad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LocationMulti.TaxHTField" ma:index="19" nillable="true" ma:taxonomy="true" ma:internalName="knLocationMultiTaxHTField" ma:taxonomyFieldName="knLocationMulti" ma:displayName="Standort" ma:fieldId="{ae9346f5-ef99-4e26-af31-06e8db55e8e6}" ma:taxonomyMulti="true" ma:sspId="f2ca994e-af34-4201-b48a-8ed6c6265478" ma:termSetId="725dbfc8-dd29-4c2d-b817-6854c5178cf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CompanyMulti.TaxHTField" ma:index="21" nillable="true" ma:taxonomy="true" ma:internalName="knCompanyMultiTaxHTField" ma:taxonomyFieldName="knCompanyMulti" ma:displayName="Firma" ma:fieldId="{51549ae3-83f2-4407-9b38-0056973c0dd0}" ma:taxonomyMulti="true" ma:sspId="f2ca994e-af34-4201-b48a-8ed6c6265478" ma:termSetId="7cc8d493-7f4e-4371-aeaa-45177294cd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DepartmentMulti.TaxHTField" ma:index="23" nillable="true" ma:taxonomy="true" ma:internalName="knDepartmentMultiTxHTField" ma:taxonomyFieldName="knDepartmentMulti" ma:displayName="Abteilung" ma:fieldId="{03b6a289-0f23-476d-b92f-fe2ad907be73}" ma:taxonomyMulti="true" ma:sspId="f2ca994e-af34-4201-b48a-8ed6c6265478" ma:termSetId="21f8ccb5-3c74-4827-8616-35309b17aa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Language.TaxHTField" ma:index="25" ma:taxonomy="true" ma:internalName="knLanguageTaxHTField" ma:taxonomyFieldName="knLanguage" ma:displayName="Sprache" ma:fieldId="{9916560d-4f42-4ca0-8964-df542c6a9e6f}" ma:sspId="f2ca994e-af34-4201-b48a-8ed6c6265478" ma:termSetId="cb04f8aa-8024-49fa-a67a-f3fe92a79d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ValidFrom" ma:index="35" nillable="true" ma:displayName="Gültig ab" ma:description="" ma:format="DateTime" ma:internalName="knValidFrom">
      <xsd:simpleType>
        <xsd:restriction base="dms:DateTime"/>
      </xsd:simpleType>
    </xsd:element>
    <xsd:element name="Knauf.ExpiresOn" ma:index="36" nillable="true" ma:displayName="Läuft ab am" ma:description="" ma:format="DateTime" ma:internalName="knExpiresOn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0cb654-38c4-41d9-a0d0-ab62553123a8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7" nillable="true" ma:taxonomy="true" ma:internalName="TaxKeywordTaxHTField" ma:taxonomyFieldName="TaxKeyword" ma:displayName="Unternehmensstichwörter" ma:fieldId="{23f27201-bee3-471e-b2e7-b64fd8b7ca38}" ma:taxonomyMulti="true" ma:sspId="f2ca994e-af34-4201-b48a-8ed6c626547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8" nillable="true" ma:displayName="Taxonomy Catch All Column" ma:hidden="true" ma:list="{d69bd7d4-54ba-4e29-b1d7-0cbcea79f6c7}" ma:internalName="TaxCatchAll" ma:showField="CatchAllData" ma:web="880cb654-38c4-41d9-a0d0-ab62553123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nauf.CountryMulti.TaxHTField xmlns="urn:Knauf:SharePoint">
      <Terms xmlns="http://schemas.microsoft.com/office/infopath/2007/PartnerControls"/>
    </Knauf.CountryMulti.TaxHTField>
    <LikesCount xmlns="http://schemas.microsoft.com/sharepoint/v3" xsi:nil="true"/>
    <Knauf.ValidFrom xmlns="urn:Knauf:SharePoint" xsi:nil="true"/>
    <Knauf.ContactMulti xmlns="urn:Knauf:SharePoint">
      <UserInfo>
        <DisplayName>i:0#.w|knauf\stuermerc</DisplayName>
        <AccountId>50</AccountId>
        <AccountType/>
      </UserInfo>
    </Knauf.ContactMulti>
    <Ratings xmlns="http://schemas.microsoft.com/sharepoint/v3" xsi:nil="true"/>
    <TaxCatchAll xmlns="880cb654-38c4-41d9-a0d0-ab62553123a8">
      <Value>288</Value>
      <Value>15</Value>
      <Value>745</Value>
      <Value>326</Value>
      <Value>4217</Value>
      <Value>8</Value>
      <Value>142</Value>
      <Value>512</Value>
      <Value>514</Value>
      <Value>1771</Value>
      <Value>1770</Value>
      <Value>1769</Value>
    </TaxCatchAll>
    <Knauf.ExpiresOn xmlns="urn:Knauf:SharePoint" xsi:nil="true"/>
    <Knauf.RegionMulti.TaxHTField xmlns="urn:Knauf:SharePoint">
      <Terms xmlns="http://schemas.microsoft.com/office/infopath/2007/PartnerControls"/>
    </Knauf.RegionMulti.TaxHTField>
    <Knauf.Company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Knauf Gips KG</TermName>
          <TermId xmlns="http://schemas.microsoft.com/office/infopath/2007/PartnerControls">480760fa-2645-4cf4-954c-aaa84cce866a</TermId>
        </TermInfo>
      </Terms>
    </Knauf.CompanyMulti.TaxHTField>
    <Knauf.Language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Deutsch</TermName>
          <TermId xmlns="http://schemas.microsoft.com/office/infopath/2007/PartnerControls">f3600434-8536-4705-92b7-96cf0892a9f8</TermId>
        </TermInfo>
      </Terms>
    </Knauf.Language.TaxHTField>
    <LikedBy xmlns="http://schemas.microsoft.com/sharepoint/v3">
      <UserInfo>
        <DisplayName/>
        <AccountId xsi:nil="true"/>
        <AccountType/>
      </UserInfo>
    </LikedBy>
    <Knauf.Topic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Identity ＆ Strategy</TermName>
          <TermId xmlns="http://schemas.microsoft.com/office/infopath/2007/PartnerControls">0a1e9eaa-8434-4b63-b167-71508bab20df</TermId>
        </TermInfo>
      </Terms>
    </Knauf.TopicMulti.TaxHTField>
    <Knauf.NavItem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 Master</TermName>
          <TermId xmlns="http://schemas.microsoft.com/office/infopath/2007/PartnerControls">0f1bea0e-9859-4f72-9e47-658bd2b81c9c</TermId>
        </TermInfo>
      </Terms>
    </Knauf.NavItem.TaxHTField>
    <TaxKeywordTaxHTField xmlns="880cb654-38c4-41d9-a0d0-ab62553123a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 vorlage</TermName>
          <TermId xmlns="http://schemas.microsoft.com/office/infopath/2007/PartnerControls">7f5bc8f8-8a4a-4b9f-8b1b-3fa58907cf13</TermId>
        </TermInfo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b938783e-14af-49f7-b6e0-ee81900fdaf0</TermId>
        </TermInfo>
        <TermInfo xmlns="http://schemas.microsoft.com/office/infopath/2007/PartnerControls">
          <TermName xmlns="http://schemas.microsoft.com/office/infopath/2007/PartnerControls">kurzprofil unternehmen knauf</TermName>
          <TermId xmlns="http://schemas.microsoft.com/office/infopath/2007/PartnerControls">9d0c1203-8a03-454a-8206-9524b1041c59</TermId>
        </TermInfo>
        <TermInfo xmlns="http://schemas.microsoft.com/office/infopath/2007/PartnerControls">
          <TermName xmlns="http://schemas.microsoft.com/office/infopath/2007/PartnerControls">powerpoint template</TermName>
          <TermId xmlns="http://schemas.microsoft.com/office/infopath/2007/PartnerControls">0c82e649-3df1-4d70-ab84-eb2262a8c2c5</TermId>
        </TermInfo>
        <TermInfo xmlns="http://schemas.microsoft.com/office/infopath/2007/PartnerControls">
          <TermName xmlns="http://schemas.microsoft.com/office/infopath/2007/PartnerControls">powerpoint vorlage knauf gips kg</TermName>
          <TermId xmlns="http://schemas.microsoft.com/office/infopath/2007/PartnerControls">fdeb24ab-7438-46d3-8245-b822de0a9fa6</TermId>
        </TermInfo>
        <TermInfo xmlns="http://schemas.microsoft.com/office/infopath/2007/PartnerControls">
          <TermName xmlns="http://schemas.microsoft.com/office/infopath/2007/PartnerControls">unternehmensfilm</TermName>
          <TermId xmlns="http://schemas.microsoft.com/office/infopath/2007/PartnerControls">8d6e55e6-6933-4d04-a4b2-5955b1090e5c</TermId>
        </TermInfo>
        <TermInfo xmlns="http://schemas.microsoft.com/office/infopath/2007/PartnerControls">
          <TermName xmlns="http://schemas.microsoft.com/office/infopath/2007/PartnerControls">PowerPoint Master</TermName>
          <TermId xmlns="http://schemas.microsoft.com/office/infopath/2007/PartnerControls">0f1bea0e-9859-4f72-9e47-658bd2b81c9c</TermId>
        </TermInfo>
        <TermInfo xmlns="http://schemas.microsoft.com/office/infopath/2007/PartnerControls">
          <TermName xmlns="http://schemas.microsoft.com/office/infopath/2007/PartnerControls">Unternehmensvideo</TermName>
          <TermId xmlns="http://schemas.microsoft.com/office/infopath/2007/PartnerControls">7899d2f4-756d-42c1-b463-a494f4286609</TermId>
        </TermInfo>
      </Terms>
    </TaxKeywordTaxHTField>
    <Knauf.LocationMulti.TaxHTField xmlns="urn:Knauf:SharePoint">
      <Terms xmlns="http://schemas.microsoft.com/office/infopath/2007/PartnerControls"/>
    </Knauf.LocationMulti.TaxHTField>
    <Knauf.DepartmentMulti.TaxHTField xmlns="urn:Knauf:SharePoint">
      <Terms xmlns="http://schemas.microsoft.com/office/infopath/2007/PartnerControls"/>
    </Knauf.DepartmentMulti.TaxHTField>
    <Knauf.ParentUrl xmlns="urn:Knauf:SharePoint">
      <Url xsi:nil="true"/>
      <Description xsi:nil="true"/>
    </Knauf.ParentUrl>
    <RatedBy xmlns="http://schemas.microsoft.com/sharepoint/v3">
      <UserInfo>
        <DisplayName/>
        <AccountId xsi:nil="true"/>
        <AccountType/>
      </UserInfo>
    </RatedBy>
  </documentManagement>
</p:properties>
</file>

<file path=customXml/item4.xml><?xml version="1.0" encoding="utf-8"?>
<?mso-contentType ?>
<FormUrls xmlns="http://schemas.microsoft.com/sharepoint/v3/contenttype/forms/url">
  <Display>_layouts/15/knauf/compass/pageediting/PageProperties.aspx?ControlMode=display</Display>
  <Edit>_layouts/15/knauf/compass/pageediting/PageProperties.aspx?ControlMode=edit</Edit>
  <New>_layouts/15/knauf/compass/pageediting/UploadPageDocument.aspx?ControlMode=new</New>
</FormUrls>
</file>

<file path=customXml/itemProps1.xml><?xml version="1.0" encoding="utf-8"?>
<ds:datastoreItem xmlns:ds="http://schemas.openxmlformats.org/officeDocument/2006/customXml" ds:itemID="{A5890147-5FBB-4E74-B6BB-AA4DBA2A3B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urn:Knauf:SharePoint"/>
    <ds:schemaRef ds:uri="880cb654-38c4-41d9-a0d0-ab62553123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D35DD2-D81E-4487-BA09-4F86E173F5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4C788B-2633-482E-97DD-7813756C3260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sharepoint/v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80cb654-38c4-41d9-a0d0-ab62553123a8"/>
    <ds:schemaRef ds:uri="urn:Knauf:SharePoint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2D10967B-3646-49F8-8532-55B85B1F10DA}">
  <ds:schemaRefs>
    <ds:schemaRef ds:uri="http://schemas.microsoft.com/sharepoint/v3/contenttype/forms/ur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</Words>
  <Application>Microsoft Office PowerPoint</Application>
  <PresentationFormat>Экран (4:3)</PresentationFormat>
  <Paragraphs>324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Office-Design</vt:lpstr>
      <vt:lpstr>Презентация PowerPoint</vt:lpstr>
      <vt:lpstr>Комплектные системы КНАУФ</vt:lpstr>
      <vt:lpstr>Презентация PowerPoint</vt:lpstr>
      <vt:lpstr>Предприятие КНАУФ</vt:lpstr>
      <vt:lpstr>Предприятие КНАУФ</vt:lpstr>
      <vt:lpstr>Предприятие КНАУФ</vt:lpstr>
      <vt:lpstr>Предприятие КНАУФ</vt:lpstr>
      <vt:lpstr>СИСТЕМЫ</vt:lpstr>
      <vt:lpstr>СИСТЕМЫ</vt:lpstr>
      <vt:lpstr>СИСТЕМЫ</vt:lpstr>
      <vt:lpstr>СИСТЕМЫ</vt:lpstr>
      <vt:lpstr>СИСТЕМЫ</vt:lpstr>
      <vt:lpstr>ГОРЮЧЕСТЬ</vt:lpstr>
      <vt:lpstr>ГОРЮЧЕСТЬ</vt:lpstr>
      <vt:lpstr>ОГНЕСТОЙКОСТЬ</vt:lpstr>
      <vt:lpstr>ОГНЕСТОЙКОСТЬ</vt:lpstr>
      <vt:lpstr>ОГНЕСТОЙКОСТЬ</vt:lpstr>
      <vt:lpstr>ОГНЕСТОЙКОСТЬ</vt:lpstr>
      <vt:lpstr>ОГНЕСТОЙКОСТЬ</vt:lpstr>
      <vt:lpstr>ОГНЕСТОЙКОСТЬ</vt:lpstr>
      <vt:lpstr>ОГНЕЗАЩИТА</vt:lpstr>
      <vt:lpstr>ОГНЕЗАЩИТА</vt:lpstr>
      <vt:lpstr>ОГНЕЗАЩИТА</vt:lpstr>
      <vt:lpstr>ОГНЕЗАЩИТА</vt:lpstr>
      <vt:lpstr>ОГНЕЗАЩИТА</vt:lpstr>
      <vt:lpstr>Презентация PowerPoint</vt:lpstr>
      <vt:lpstr>Презентация PowerPoint</vt:lpstr>
      <vt:lpstr>Презентация PowerPoint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PowerPint Master</dc:title>
  <dc:creator>Steffen Seiferling</dc:creator>
  <cp:keywords>powerpoint template; Unternehmensvideo; powerpoint vorlage knauf gips kg; PowerPoint Master; powerpoint vorlage; unternehmensfilm; Corporate Design; kurzprofil unternehmen knauf</cp:keywords>
  <cp:lastModifiedBy>MaryanenkoA</cp:lastModifiedBy>
  <cp:revision>267</cp:revision>
  <cp:lastPrinted>2016-12-09T14:23:49Z</cp:lastPrinted>
  <dcterms:created xsi:type="dcterms:W3CDTF">2016-06-14T11:53:14Z</dcterms:created>
  <dcterms:modified xsi:type="dcterms:W3CDTF">2017-06-30T14:33:10Z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0x0101008A2A6720A644427887CE1344EA49283600993F18B9965D417D8F1AAC3DA85B9571007337976FA0284049B095E07431343A92</vt:lpwstr>
  </property>
  <property fmtid="{D5CDD505-2E9C-101B-9397-08002B2CF9AE}" pid="3" name="TaxKeyword">
    <vt:lpwstr>1769;#powerpoint vorlage|7f5bc8f8-8a4a-4b9f-8b1b-3fa58907cf13;#745;#Corporate Design|b938783e-14af-49f7-b6e0-ee81900fdaf0;#1771;#kurzprofil unternehmen knauf|9d0c1203-8a03-454a-8206-9524b1041c59;#1770;#powerpoint template|0c82e649-3df1-4d70-ab84-eb2262a8c</vt:lpwstr>
  </property>
  <property fmtid="{D5CDD505-2E9C-101B-9397-08002B2CF9AE}" pid="4" name="knNavItem">
    <vt:lpwstr>142;#PowerPoint Master|0f1bea0e-9859-4f72-9e47-658bd2b81c9c</vt:lpwstr>
  </property>
  <property fmtid="{D5CDD505-2E9C-101B-9397-08002B2CF9AE}" pid="5" name="knCountryMulti">
    <vt:lpwstr/>
  </property>
  <property fmtid="{D5CDD505-2E9C-101B-9397-08002B2CF9AE}" pid="6" name="knLanguage">
    <vt:lpwstr>8;#Deutsch|f3600434-8536-4705-92b7-96cf0892a9f8</vt:lpwstr>
  </property>
  <property fmtid="{D5CDD505-2E9C-101B-9397-08002B2CF9AE}" pid="7" name="knTopicMulti">
    <vt:lpwstr>15;#Corporate Identity ＆ Strategy|0a1e9eaa-8434-4b63-b167-71508bab20df</vt:lpwstr>
  </property>
  <property fmtid="{D5CDD505-2E9C-101B-9397-08002B2CF9AE}" pid="8" name="knCompanyMulti">
    <vt:lpwstr>288;#Knauf Gips KG|480760fa-2645-4cf4-954c-aaa84cce866a</vt:lpwstr>
  </property>
  <property fmtid="{D5CDD505-2E9C-101B-9397-08002B2CF9AE}" pid="9" name="knDepartmentMulti">
    <vt:lpwstr/>
  </property>
  <property fmtid="{D5CDD505-2E9C-101B-9397-08002B2CF9AE}" pid="10" name="knRegionMulti">
    <vt:lpwstr/>
  </property>
  <property fmtid="{D5CDD505-2E9C-101B-9397-08002B2CF9AE}" pid="11" name="knLocationMulti">
    <vt:lpwstr/>
  </property>
</Properties>
</file>